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+mn-lt"/>
        <a:ea typeface="+mn-ea"/>
        <a:cs typeface="+mn-cs"/>
        <a:sym typeface="Palatino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+mn-lt"/>
        <a:ea typeface="+mn-ea"/>
        <a:cs typeface="+mn-cs"/>
        <a:sym typeface="Palatino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+mn-lt"/>
        <a:ea typeface="+mn-ea"/>
        <a:cs typeface="+mn-cs"/>
        <a:sym typeface="Palatino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+mn-lt"/>
        <a:ea typeface="+mn-ea"/>
        <a:cs typeface="+mn-cs"/>
        <a:sym typeface="Palatino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+mn-lt"/>
        <a:ea typeface="+mn-ea"/>
        <a:cs typeface="+mn-cs"/>
        <a:sym typeface="Palatino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+mn-lt"/>
        <a:ea typeface="+mn-ea"/>
        <a:cs typeface="+mn-cs"/>
        <a:sym typeface="Palatino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+mn-lt"/>
        <a:ea typeface="+mn-ea"/>
        <a:cs typeface="+mn-cs"/>
        <a:sym typeface="Palatino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+mn-lt"/>
        <a:ea typeface="+mn-ea"/>
        <a:cs typeface="+mn-cs"/>
        <a:sym typeface="Palatino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324863"/>
        </a:solidFill>
        <a:effectLst/>
        <a:uFillTx/>
        <a:latin typeface="+mn-lt"/>
        <a:ea typeface="+mn-ea"/>
        <a:cs typeface="+mn-cs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solidFill>
                <a:srgbClr val="7695B6"/>
              </a:solidFill>
              <a:prstDash val="solid"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BD8CD">
              <a:alpha val="85000"/>
            </a:srgbClr>
          </a:solidFill>
        </a:fill>
      </a:tcStyle>
    </a:band2H>
    <a:firstCol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BE2">
              <a:alpha val="85000"/>
            </a:srgbClr>
          </a:solidFill>
        </a:fill>
      </a:tcStyle>
    </a:firstCol>
    <a:lastRow>
      <a:tcTxStyle b="def" i="de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def" i="de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A8A49D"/>
              </a:solidFill>
              <a:prstDash val="solid"/>
              <a:miter lim="400000"/>
            </a:ln>
          </a:left>
          <a:right>
            <a:ln w="12700" cap="flat">
              <a:solidFill>
                <a:srgbClr val="A8A49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8A49D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4C1BA">
              <a:alpha val="85000"/>
            </a:srgbClr>
          </a:solidFill>
        </a:fill>
      </a:tcStyle>
    </a:band2H>
    <a:firstCol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3CB"/>
              </a:solidFill>
              <a:prstDash val="solid"/>
              <a:miter lim="400000"/>
            </a:ln>
          </a:insideV>
        </a:tcBdr>
        <a:fill>
          <a:solidFill>
            <a:srgbClr val="8C8982"/>
          </a:solidFill>
        </a:fill>
      </a:tcStyle>
    </a:firstCol>
    <a:lastRow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A49D"/>
          </a:solidFill>
        </a:fill>
      </a:tcStyle>
    </a:lastRow>
    <a:firstRow>
      <a:tcTxStyle b="def" i="de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A49D"/>
          </a:solidFill>
        </a:fill>
      </a:tcStyle>
    </a:firstRow>
  </a:tblStyle>
  <a:tblStyle styleId="{2708684C-4D16-4618-839F-0558EEFCDFE6}" styleName="">
    <a:tblBg/>
    <a:wholeTbl>
      <a:tcTxStyle b="def" i="def">
        <a:fontRef idx="minor">
          <a:srgbClr val="6D6A67"/>
        </a:fontRef>
        <a:srgbClr val="6D6A67"/>
      </a:tcTxStyle>
      <a:tcStyle>
        <a:tcBdr>
          <a:left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D6D3CB"/>
              </a:solidFill>
              <a:prstDash val="solid"/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D6D3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D6D3C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def" i="de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D6D3CB"/>
              </a:solidFill>
              <a:prstDash val="solid"/>
              <a:miter lim="400000"/>
            </a:ln>
          </a:bottom>
          <a:insideH>
            <a:ln w="254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chemeClr val="accent1">
            <a:hueOff val="54751"/>
            <a:satOff val="-1697"/>
            <a:lumOff val="-18038"/>
          </a:schemeClr>
        </a:fontRef>
        <a:schemeClr val="accent1">
          <a:hueOff val="54751"/>
          <a:satOff val="-1697"/>
          <a:lumOff val="-18038"/>
        </a:schemeClr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solidFill>
                <a:srgbClr val="7695B6"/>
              </a:solidFill>
              <a:prstDash val="solid"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6F4EF"/>
        </a:fontRef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695B6"/>
              </a:solidFill>
              <a:prstDash val="solid"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solidFill>
            <a:srgbClr val="9ABDE9"/>
          </a:solidFill>
        </a:fill>
      </a:tcStyle>
    </a:firstCol>
    <a:lastRow>
      <a:tcTxStyle b="off" i="off">
        <a:fontRef idx="minor">
          <a:srgbClr val="F6F4EF"/>
        </a:fontRef>
        <a:srgbClr val="F6F4EF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solidFill>
                <a:srgbClr val="7695B6"/>
              </a:solidFill>
              <a:prstDash val="solid"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109194"/>
              <a:satOff val="-4874"/>
              <a:lumOff val="12971"/>
            </a:schemeClr>
          </a:solidFill>
        </a:fill>
      </a:tcStyle>
    </a:lastRow>
    <a:firstRow>
      <a:tcTxStyle b="off" i="off">
        <a:fontRef idx="minor">
          <a:srgbClr val="F6F4EF"/>
        </a:fontRef>
        <a:srgbClr val="F6F4EF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solidFill>
                <a:srgbClr val="7695B6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109194"/>
              <a:satOff val="-4874"/>
              <a:lumOff val="12971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.tif>
</file>

<file path=ppt/media/image10.tif>
</file>

<file path=ppt/media/image11.tif>
</file>

<file path=ppt/media/image12.tif>
</file>

<file path=ppt/media/image13.tif>
</file>

<file path=ppt/media/image14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6" name="Shape 14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1" name="Shape 22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Describe the domain</a:t>
            </a:r>
          </a:p>
          <a:p>
            <a:pPr/>
            <a:r>
              <a:t>Describe the business rules</a:t>
            </a:r>
          </a:p>
          <a:p>
            <a:pPr/>
            <a:r>
              <a:t>Glossary</a:t>
            </a:r>
          </a:p>
          <a:p>
            <a:pPr/>
            <a:r>
              <a:t>More on this in the unit “System Specification”</a:t>
            </a:r>
          </a:p>
          <a:p>
            <a:p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1" name="Shape 24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Details will come in a later unit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4" name="Shape 29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Details will come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9" name="Shape 34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Features come in increments</a:t>
            </a:r>
          </a:p>
          <a:p>
            <a:pPr/>
            <a:r>
              <a:t>Increment i</a:t>
            </a:r>
          </a:p>
          <a:p>
            <a:pPr/>
            <a:r>
              <a:t>Set of requirements agreed to be implemented</a:t>
            </a:r>
          </a:p>
          <a:p>
            <a:pPr/>
            <a:r>
              <a:t>Version Control</a:t>
            </a:r>
          </a:p>
          <a:p>
            <a:pPr/>
            <a:r>
              <a:t>Controlled change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74" name="Shape 3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Features come in increments</a:t>
            </a:r>
          </a:p>
          <a:p>
            <a:pPr/>
            <a:r>
              <a:t>Increment i</a:t>
            </a:r>
          </a:p>
          <a:p>
            <a:pPr/>
            <a:r>
              <a:t>Set of requirements agreed to be implemented</a:t>
            </a:r>
          </a:p>
          <a:p>
            <a:pPr/>
            <a:r>
              <a:t>Version Control</a:t>
            </a:r>
          </a:p>
          <a:p>
            <a:pPr/>
            <a:r>
              <a:t>Controlled change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6"/>
          <p:cNvGrpSpPr/>
          <p:nvPr/>
        </p:nvGrpSpPr>
        <p:grpSpPr>
          <a:xfrm>
            <a:off x="406400" y="8623300"/>
            <a:ext cx="12192001" cy="50927"/>
            <a:chOff x="0" y="0"/>
            <a:chExt cx="12192000" cy="50926"/>
          </a:xfrm>
        </p:grpSpPr>
        <p:sp>
          <p:nvSpPr>
            <p:cNvPr id="14" name="Shape 14"/>
            <p:cNvSpPr/>
            <p:nvPr/>
          </p:nvSpPr>
          <p:spPr>
            <a:xfrm>
              <a:off x="0" y="0"/>
              <a:ext cx="12192001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5" name="Shape 15"/>
            <p:cNvSpPr/>
            <p:nvPr/>
          </p:nvSpPr>
          <p:spPr>
            <a:xfrm>
              <a:off x="0" y="50800"/>
              <a:ext cx="12192001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17" name="Shape 17"/>
          <p:cNvSpPr/>
          <p:nvPr>
            <p:ph type="body" sz="quarter" idx="13"/>
          </p:nvPr>
        </p:nvSpPr>
        <p:spPr>
          <a:xfrm>
            <a:off x="369422" y="8807450"/>
            <a:ext cx="12255501" cy="406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00000"/>
              </a:lnSpc>
              <a:spcBef>
                <a:spcPts val="1100"/>
              </a:spcBef>
              <a:buClrTx/>
              <a:buSzTx/>
              <a:buFontTx/>
              <a:buNone/>
              <a:defRPr i="1" sz="1800">
                <a:solidFill>
                  <a:srgbClr val="5C86B9"/>
                </a:solidFill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18" name="Shape 18"/>
          <p:cNvSpPr/>
          <p:nvPr>
            <p:ph type="title"/>
          </p:nvPr>
        </p:nvSpPr>
        <p:spPr>
          <a:xfrm>
            <a:off x="355600" y="5905500"/>
            <a:ext cx="12293600" cy="21082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9" name="Shape 19"/>
          <p:cNvSpPr/>
          <p:nvPr>
            <p:ph type="body" sz="quarter" idx="1"/>
          </p:nvPr>
        </p:nvSpPr>
        <p:spPr>
          <a:xfrm>
            <a:off x="355600" y="8001000"/>
            <a:ext cx="12293600" cy="508000"/>
          </a:xfrm>
          <a:prstGeom prst="rect">
            <a:avLst/>
          </a:prstGeom>
        </p:spPr>
        <p:txBody>
          <a:bodyPr anchor="t"/>
          <a:lstStyle>
            <a:lvl1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1pPr>
            <a:lvl2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2pPr>
            <a:lvl3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3pPr>
            <a:lvl4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4pPr>
            <a:lvl5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" name="Shape 2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roup 104"/>
          <p:cNvGrpSpPr/>
          <p:nvPr/>
        </p:nvGrpSpPr>
        <p:grpSpPr>
          <a:xfrm>
            <a:off x="406400" y="5270500"/>
            <a:ext cx="5689600" cy="50927"/>
            <a:chOff x="0" y="0"/>
            <a:chExt cx="5689600" cy="50926"/>
          </a:xfrm>
        </p:grpSpPr>
        <p:sp>
          <p:nvSpPr>
            <p:cNvPr id="102" name="Shape 102"/>
            <p:cNvSpPr/>
            <p:nvPr/>
          </p:nvSpPr>
          <p:spPr>
            <a:xfrm>
              <a:off x="0" y="0"/>
              <a:ext cx="5689600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03" name="Shape 103"/>
            <p:cNvSpPr/>
            <p:nvPr/>
          </p:nvSpPr>
          <p:spPr>
            <a:xfrm>
              <a:off x="0" y="50800"/>
              <a:ext cx="5689600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105" name="Shape 105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106" name="Shape 106"/>
          <p:cNvSpPr/>
          <p:nvPr>
            <p:ph type="title"/>
          </p:nvPr>
        </p:nvSpPr>
        <p:spPr>
          <a:xfrm>
            <a:off x="355600" y="1930400"/>
            <a:ext cx="5816600" cy="3238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355600" y="5410200"/>
            <a:ext cx="5816600" cy="16637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SzTx/>
              <a:buNone/>
              <a:defRPr sz="2400">
                <a:solidFill>
                  <a:srgbClr val="5C86B9"/>
                </a:solidFill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SzTx/>
              <a:buNone/>
              <a:defRPr sz="2400">
                <a:solidFill>
                  <a:srgbClr val="5C86B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0"/>
              </a:spcBef>
              <a:buSzTx/>
              <a:buNone/>
              <a:defRPr sz="2400">
                <a:solidFill>
                  <a:srgbClr val="5C86B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0"/>
              </a:spcBef>
              <a:buSzTx/>
              <a:buNone/>
              <a:defRPr sz="2400">
                <a:solidFill>
                  <a:srgbClr val="5C86B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0"/>
              </a:spcBef>
              <a:buSzTx/>
              <a:buNone/>
              <a:defRPr sz="2400">
                <a:solidFill>
                  <a:srgbClr val="5C86B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hape 108"/>
          <p:cNvSpPr/>
          <p:nvPr>
            <p:ph type="sldNum" sz="quarter" idx="2"/>
          </p:nvPr>
        </p:nvSpPr>
        <p:spPr>
          <a:prstGeom prst="rect">
            <a:avLst/>
          </a:prstGeom>
          <a:effectLst>
            <a:outerShdw sx="100000" sy="100000" kx="0" ky="0" algn="b" rotWithShape="0" blurRad="38100" dist="12700" dir="540000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up 117"/>
          <p:cNvGrpSpPr/>
          <p:nvPr/>
        </p:nvGrpSpPr>
        <p:grpSpPr>
          <a:xfrm>
            <a:off x="406400" y="2565400"/>
            <a:ext cx="5689600" cy="50927"/>
            <a:chOff x="0" y="0"/>
            <a:chExt cx="5689600" cy="50926"/>
          </a:xfrm>
        </p:grpSpPr>
        <p:sp>
          <p:nvSpPr>
            <p:cNvPr id="115" name="Shape 115"/>
            <p:cNvSpPr/>
            <p:nvPr/>
          </p:nvSpPr>
          <p:spPr>
            <a:xfrm>
              <a:off x="0" y="0"/>
              <a:ext cx="5689600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16" name="Shape 116"/>
            <p:cNvSpPr/>
            <p:nvPr/>
          </p:nvSpPr>
          <p:spPr>
            <a:xfrm>
              <a:off x="0" y="50800"/>
              <a:ext cx="5689600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118" name="Shape 118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119" name="Shape 119"/>
          <p:cNvSpPr/>
          <p:nvPr>
            <p:ph type="title"/>
          </p:nvPr>
        </p:nvSpPr>
        <p:spPr>
          <a:xfrm>
            <a:off x="355600" y="444500"/>
            <a:ext cx="5816600" cy="2044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0" name="Shape 120"/>
          <p:cNvSpPr/>
          <p:nvPr>
            <p:ph type="body" sz="half" idx="1"/>
          </p:nvPr>
        </p:nvSpPr>
        <p:spPr>
          <a:xfrm>
            <a:off x="355600" y="2984500"/>
            <a:ext cx="5816600" cy="632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hape 121"/>
          <p:cNvSpPr/>
          <p:nvPr>
            <p:ph type="sldNum" sz="quarter" idx="2"/>
          </p:nvPr>
        </p:nvSpPr>
        <p:spPr>
          <a:prstGeom prst="rect">
            <a:avLst/>
          </a:prstGeom>
          <a:effectLst>
            <a:outerShdw sx="100000" sy="100000" kx="0" ky="0" algn="b" rotWithShape="0" blurRad="38100" dist="12700" dir="540000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9" name="Shape 129"/>
          <p:cNvSpPr/>
          <p:nvPr>
            <p:ph type="body" sz="half" idx="1"/>
          </p:nvPr>
        </p:nvSpPr>
        <p:spPr>
          <a:xfrm>
            <a:off x="355600" y="2984500"/>
            <a:ext cx="5892800" cy="632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Shape 1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8" name="Shape 138"/>
          <p:cNvSpPr/>
          <p:nvPr>
            <p:ph type="body" sz="half" idx="1"/>
          </p:nvPr>
        </p:nvSpPr>
        <p:spPr>
          <a:xfrm>
            <a:off x="6756400" y="2984500"/>
            <a:ext cx="5892800" cy="632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hape 13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numCol="2" spcCol="614680" anchor="t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Shape 3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body" idx="1"/>
          </p:nvPr>
        </p:nvSpPr>
        <p:spPr>
          <a:xfrm>
            <a:off x="355600" y="444500"/>
            <a:ext cx="12293600" cy="88646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3800"/>
            </a:lvl1pPr>
            <a:lvl2pPr>
              <a:lnSpc>
                <a:spcPct val="120000"/>
              </a:lnSpc>
              <a:defRPr sz="3800"/>
            </a:lvl2pPr>
            <a:lvl3pPr>
              <a:lnSpc>
                <a:spcPct val="120000"/>
              </a:lnSpc>
              <a:defRPr sz="3800"/>
            </a:lvl3pPr>
            <a:lvl4pPr>
              <a:lnSpc>
                <a:spcPct val="120000"/>
              </a:lnSpc>
              <a:defRPr sz="3800"/>
            </a:lvl4pPr>
            <a:lvl5pPr>
              <a:lnSpc>
                <a:spcPct val="120000"/>
              </a:lnSpc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hape 4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1" name="Shape 6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70"/>
          <p:cNvGrpSpPr/>
          <p:nvPr/>
        </p:nvGrpSpPr>
        <p:grpSpPr>
          <a:xfrm>
            <a:off x="406400" y="4864100"/>
            <a:ext cx="12192001" cy="50927"/>
            <a:chOff x="0" y="0"/>
            <a:chExt cx="12192000" cy="50926"/>
          </a:xfrm>
        </p:grpSpPr>
        <p:sp>
          <p:nvSpPr>
            <p:cNvPr id="68" name="Shape 68"/>
            <p:cNvSpPr/>
            <p:nvPr/>
          </p:nvSpPr>
          <p:spPr>
            <a:xfrm>
              <a:off x="0" y="0"/>
              <a:ext cx="12192001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69" name="Shape 69"/>
            <p:cNvSpPr/>
            <p:nvPr/>
          </p:nvSpPr>
          <p:spPr>
            <a:xfrm>
              <a:off x="0" y="50800"/>
              <a:ext cx="12192001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71" name="Shape 71"/>
          <p:cNvSpPr/>
          <p:nvPr>
            <p:ph type="title"/>
          </p:nvPr>
        </p:nvSpPr>
        <p:spPr>
          <a:xfrm>
            <a:off x="355600" y="2628900"/>
            <a:ext cx="12293600" cy="21082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72" name="Shape 7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1"/>
          <p:cNvGrpSpPr/>
          <p:nvPr/>
        </p:nvGrpSpPr>
        <p:grpSpPr>
          <a:xfrm>
            <a:off x="406400" y="8623300"/>
            <a:ext cx="12192001" cy="50927"/>
            <a:chOff x="0" y="0"/>
            <a:chExt cx="12192000" cy="50926"/>
          </a:xfrm>
        </p:grpSpPr>
        <p:sp>
          <p:nvSpPr>
            <p:cNvPr id="79" name="Shape 79"/>
            <p:cNvSpPr/>
            <p:nvPr/>
          </p:nvSpPr>
          <p:spPr>
            <a:xfrm>
              <a:off x="0" y="0"/>
              <a:ext cx="12192001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80" name="Shape 80"/>
            <p:cNvSpPr/>
            <p:nvPr/>
          </p:nvSpPr>
          <p:spPr>
            <a:xfrm>
              <a:off x="0" y="50800"/>
              <a:ext cx="12192001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82" name="Shape 82"/>
          <p:cNvSpPr/>
          <p:nvPr>
            <p:ph type="body" sz="quarter" idx="13"/>
          </p:nvPr>
        </p:nvSpPr>
        <p:spPr>
          <a:xfrm>
            <a:off x="369422" y="8807450"/>
            <a:ext cx="12255501" cy="406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00000"/>
              </a:lnSpc>
              <a:spcBef>
                <a:spcPts val="1100"/>
              </a:spcBef>
              <a:buClrTx/>
              <a:buSzTx/>
              <a:buFontTx/>
              <a:buNone/>
              <a:defRPr i="1" sz="1800">
                <a:solidFill>
                  <a:srgbClr val="5C86B9"/>
                </a:solidFill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83" name="Shape 83"/>
          <p:cNvSpPr/>
          <p:nvPr>
            <p:ph type="pic" idx="14"/>
          </p:nvPr>
        </p:nvSpPr>
        <p:spPr>
          <a:xfrm>
            <a:off x="368300" y="444500"/>
            <a:ext cx="12268200" cy="6324600"/>
          </a:xfrm>
          <a:prstGeom prst="rect">
            <a:avLst/>
          </a:prstGeom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84" name="Shape 84"/>
          <p:cNvSpPr/>
          <p:nvPr>
            <p:ph type="title"/>
          </p:nvPr>
        </p:nvSpPr>
        <p:spPr>
          <a:xfrm>
            <a:off x="355600" y="6908800"/>
            <a:ext cx="12293600" cy="11049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85" name="Shape 85"/>
          <p:cNvSpPr/>
          <p:nvPr>
            <p:ph type="body" sz="quarter" idx="1"/>
          </p:nvPr>
        </p:nvSpPr>
        <p:spPr>
          <a:xfrm>
            <a:off x="355600" y="8001000"/>
            <a:ext cx="12293600" cy="508000"/>
          </a:xfrm>
          <a:prstGeom prst="rect">
            <a:avLst/>
          </a:prstGeom>
        </p:spPr>
        <p:txBody>
          <a:bodyPr anchor="t"/>
          <a:lstStyle>
            <a:lvl1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1pPr>
            <a:lvl2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2pPr>
            <a:lvl3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3pPr>
            <a:lvl4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4pPr>
            <a:lvl5pPr marL="0" indent="0" algn="just">
              <a:spcBef>
                <a:spcPts val="0"/>
              </a:spcBef>
              <a:buClrTx/>
              <a:buSzTx/>
              <a:buNone/>
              <a:defRPr sz="2400">
                <a:solidFill>
                  <a:srgbClr val="5C86B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2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pic" idx="13"/>
          </p:nvPr>
        </p:nvSpPr>
        <p:spPr>
          <a:xfrm>
            <a:off x="6515100" y="444500"/>
            <a:ext cx="6121400" cy="8724900"/>
          </a:xfrm>
          <a:prstGeom prst="rect">
            <a:avLst/>
          </a:prstGeom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94" name="Shape 94"/>
          <p:cNvSpPr/>
          <p:nvPr>
            <p:ph type="pic" idx="14"/>
          </p:nvPr>
        </p:nvSpPr>
        <p:spPr>
          <a:xfrm>
            <a:off x="368300" y="444500"/>
            <a:ext cx="6121400" cy="8724900"/>
          </a:xfrm>
          <a:prstGeom prst="rect">
            <a:avLst/>
          </a:prstGeom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406400" y="2565400"/>
            <a:ext cx="12192001" cy="50927"/>
            <a:chOff x="0" y="0"/>
            <a:chExt cx="12192000" cy="50926"/>
          </a:xfrm>
        </p:grpSpPr>
        <p:sp>
          <p:nvSpPr>
            <p:cNvPr id="2" name="Shape 2"/>
            <p:cNvSpPr/>
            <p:nvPr/>
          </p:nvSpPr>
          <p:spPr>
            <a:xfrm>
              <a:off x="0" y="0"/>
              <a:ext cx="12192001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3" name="Shape 3"/>
            <p:cNvSpPr/>
            <p:nvPr/>
          </p:nvSpPr>
          <p:spPr>
            <a:xfrm>
              <a:off x="0" y="50800"/>
              <a:ext cx="12192001" cy="127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5" name="Shape 5"/>
          <p:cNvSpPr/>
          <p:nvPr>
            <p:ph type="title"/>
          </p:nvPr>
        </p:nvSpPr>
        <p:spPr>
          <a:xfrm>
            <a:off x="355600" y="444500"/>
            <a:ext cx="12293600" cy="204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355600" y="2984500"/>
            <a:ext cx="12293600" cy="632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hape 7"/>
          <p:cNvSpPr/>
          <p:nvPr>
            <p:ph type="sldNum" sz="quarter" idx="2"/>
          </p:nvPr>
        </p:nvSpPr>
        <p:spPr>
          <a:xfrm>
            <a:off x="12331700" y="9220200"/>
            <a:ext cx="317500" cy="355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600">
                <a:solidFill>
                  <a:schemeClr val="accent1">
                    <a:hueOff val="54751"/>
                    <a:satOff val="-1697"/>
                    <a:lumOff val="-18038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1"/>
              <a:satOff val="-1697"/>
              <a:lumOff val="-18038"/>
            </a:schemeClr>
          </a:solidFill>
          <a:uFillTx/>
          <a:latin typeface="+mj-lt"/>
          <a:ea typeface="+mj-ea"/>
          <a:cs typeface="+mj-cs"/>
          <a:sym typeface="Didot"/>
        </a:defRPr>
      </a:lvl1pPr>
      <a:lvl2pPr marL="0" marR="0" indent="2286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1"/>
              <a:satOff val="-1697"/>
              <a:lumOff val="-18038"/>
            </a:schemeClr>
          </a:solidFill>
          <a:uFillTx/>
          <a:latin typeface="+mj-lt"/>
          <a:ea typeface="+mj-ea"/>
          <a:cs typeface="+mj-cs"/>
          <a:sym typeface="Didot"/>
        </a:defRPr>
      </a:lvl2pPr>
      <a:lvl3pPr marL="0" marR="0" indent="4572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1"/>
              <a:satOff val="-1697"/>
              <a:lumOff val="-18038"/>
            </a:schemeClr>
          </a:solidFill>
          <a:uFillTx/>
          <a:latin typeface="+mj-lt"/>
          <a:ea typeface="+mj-ea"/>
          <a:cs typeface="+mj-cs"/>
          <a:sym typeface="Didot"/>
        </a:defRPr>
      </a:lvl3pPr>
      <a:lvl4pPr marL="0" marR="0" indent="6858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1"/>
              <a:satOff val="-1697"/>
              <a:lumOff val="-18038"/>
            </a:schemeClr>
          </a:solidFill>
          <a:uFillTx/>
          <a:latin typeface="+mj-lt"/>
          <a:ea typeface="+mj-ea"/>
          <a:cs typeface="+mj-cs"/>
          <a:sym typeface="Didot"/>
        </a:defRPr>
      </a:lvl4pPr>
      <a:lvl5pPr marL="0" marR="0" indent="9144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1"/>
              <a:satOff val="-1697"/>
              <a:lumOff val="-18038"/>
            </a:schemeClr>
          </a:solidFill>
          <a:uFillTx/>
          <a:latin typeface="+mj-lt"/>
          <a:ea typeface="+mj-ea"/>
          <a:cs typeface="+mj-cs"/>
          <a:sym typeface="Didot"/>
        </a:defRPr>
      </a:lvl5pPr>
      <a:lvl6pPr marL="0" marR="0" indent="11430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1"/>
              <a:satOff val="-1697"/>
              <a:lumOff val="-18038"/>
            </a:schemeClr>
          </a:solidFill>
          <a:uFillTx/>
          <a:latin typeface="+mj-lt"/>
          <a:ea typeface="+mj-ea"/>
          <a:cs typeface="+mj-cs"/>
          <a:sym typeface="Didot"/>
        </a:defRPr>
      </a:lvl6pPr>
      <a:lvl7pPr marL="0" marR="0" indent="13716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1"/>
              <a:satOff val="-1697"/>
              <a:lumOff val="-18038"/>
            </a:schemeClr>
          </a:solidFill>
          <a:uFillTx/>
          <a:latin typeface="+mj-lt"/>
          <a:ea typeface="+mj-ea"/>
          <a:cs typeface="+mj-cs"/>
          <a:sym typeface="Didot"/>
        </a:defRPr>
      </a:lvl7pPr>
      <a:lvl8pPr marL="0" marR="0" indent="16002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1"/>
              <a:satOff val="-1697"/>
              <a:lumOff val="-18038"/>
            </a:schemeClr>
          </a:solidFill>
          <a:uFillTx/>
          <a:latin typeface="+mj-lt"/>
          <a:ea typeface="+mj-ea"/>
          <a:cs typeface="+mj-cs"/>
          <a:sym typeface="Didot"/>
        </a:defRPr>
      </a:lvl8pPr>
      <a:lvl9pPr marL="0" marR="0" indent="18288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28" strike="noStrike" sz="6400" u="none">
          <a:ln>
            <a:noFill/>
          </a:ln>
          <a:solidFill>
            <a:schemeClr val="accent1">
              <a:hueOff val="54751"/>
              <a:satOff val="-1697"/>
              <a:lumOff val="-18038"/>
            </a:schemeClr>
          </a:solidFill>
          <a:uFillTx/>
          <a:latin typeface="+mj-lt"/>
          <a:ea typeface="+mj-ea"/>
          <a:cs typeface="+mj-cs"/>
          <a:sym typeface="Didot"/>
        </a:defRPr>
      </a:lvl9pPr>
    </p:titleStyle>
    <p:bodyStyle>
      <a:lvl1pPr marL="368300" marR="0" indent="-368300" algn="l" defTabSz="584200" rtl="0" latinLnBrk="0">
        <a:lnSpc>
          <a:spcPct val="90000"/>
        </a:lnSpc>
        <a:spcBef>
          <a:spcPts val="3800"/>
        </a:spcBef>
        <a:spcAft>
          <a:spcPts val="0"/>
        </a:spcAft>
        <a:buClr>
          <a:srgbClr val="5C86B9"/>
        </a:buClr>
        <a:buSzPct val="50000"/>
        <a:buFont typeface="Zapf Dingbats"/>
        <a:buChar char="✤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Palatino"/>
        </a:defRPr>
      </a:lvl1pPr>
      <a:lvl2pPr marL="812800" marR="0" indent="-368300" algn="l" defTabSz="584200" rtl="0" latinLnBrk="0">
        <a:lnSpc>
          <a:spcPct val="90000"/>
        </a:lnSpc>
        <a:spcBef>
          <a:spcPts val="3800"/>
        </a:spcBef>
        <a:spcAft>
          <a:spcPts val="0"/>
        </a:spcAft>
        <a:buClr>
          <a:srgbClr val="5C86B9"/>
        </a:buClr>
        <a:buSzPct val="50000"/>
        <a:buFont typeface="Zapf Dingbats"/>
        <a:buChar char="✤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Palatino"/>
        </a:defRPr>
      </a:lvl2pPr>
      <a:lvl3pPr marL="1257300" marR="0" indent="-368300" algn="l" defTabSz="584200" rtl="0" latinLnBrk="0">
        <a:lnSpc>
          <a:spcPct val="90000"/>
        </a:lnSpc>
        <a:spcBef>
          <a:spcPts val="3800"/>
        </a:spcBef>
        <a:spcAft>
          <a:spcPts val="0"/>
        </a:spcAft>
        <a:buClr>
          <a:srgbClr val="5C86B9"/>
        </a:buClr>
        <a:buSzPct val="50000"/>
        <a:buFont typeface="Zapf Dingbats"/>
        <a:buChar char="✤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Palatino"/>
        </a:defRPr>
      </a:lvl3pPr>
      <a:lvl4pPr marL="1701800" marR="0" indent="-368300" algn="l" defTabSz="584200" rtl="0" latinLnBrk="0">
        <a:lnSpc>
          <a:spcPct val="90000"/>
        </a:lnSpc>
        <a:spcBef>
          <a:spcPts val="3800"/>
        </a:spcBef>
        <a:spcAft>
          <a:spcPts val="0"/>
        </a:spcAft>
        <a:buClr>
          <a:srgbClr val="5C86B9"/>
        </a:buClr>
        <a:buSzPct val="50000"/>
        <a:buFont typeface="Zapf Dingbats"/>
        <a:buChar char="✤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Palatino"/>
        </a:defRPr>
      </a:lvl4pPr>
      <a:lvl5pPr marL="2146300" marR="0" indent="-368300" algn="l" defTabSz="584200" rtl="0" latinLnBrk="0">
        <a:lnSpc>
          <a:spcPct val="90000"/>
        </a:lnSpc>
        <a:spcBef>
          <a:spcPts val="3800"/>
        </a:spcBef>
        <a:spcAft>
          <a:spcPts val="0"/>
        </a:spcAft>
        <a:buClr>
          <a:srgbClr val="5C86B9"/>
        </a:buClr>
        <a:buSzPct val="50000"/>
        <a:buFont typeface="Zapf Dingbats"/>
        <a:buChar char="✤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Palatino"/>
        </a:defRPr>
      </a:lvl5pPr>
      <a:lvl6pPr marL="2590800" marR="0" indent="-368300" algn="l" defTabSz="584200" rtl="0" latinLnBrk="0">
        <a:lnSpc>
          <a:spcPct val="90000"/>
        </a:lnSpc>
        <a:spcBef>
          <a:spcPts val="3800"/>
        </a:spcBef>
        <a:spcAft>
          <a:spcPts val="0"/>
        </a:spcAft>
        <a:buClr>
          <a:srgbClr val="5C86B9"/>
        </a:buClr>
        <a:buSzPct val="50000"/>
        <a:buFont typeface="Zapf Dingbats"/>
        <a:buChar char="✤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Palatino"/>
        </a:defRPr>
      </a:lvl6pPr>
      <a:lvl7pPr marL="3035300" marR="0" indent="-368300" algn="l" defTabSz="584200" rtl="0" latinLnBrk="0">
        <a:lnSpc>
          <a:spcPct val="90000"/>
        </a:lnSpc>
        <a:spcBef>
          <a:spcPts val="3800"/>
        </a:spcBef>
        <a:spcAft>
          <a:spcPts val="0"/>
        </a:spcAft>
        <a:buClr>
          <a:srgbClr val="5C86B9"/>
        </a:buClr>
        <a:buSzPct val="50000"/>
        <a:buFont typeface="Zapf Dingbats"/>
        <a:buChar char="✤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Palatino"/>
        </a:defRPr>
      </a:lvl7pPr>
      <a:lvl8pPr marL="3479800" marR="0" indent="-368300" algn="l" defTabSz="584200" rtl="0" latinLnBrk="0">
        <a:lnSpc>
          <a:spcPct val="90000"/>
        </a:lnSpc>
        <a:spcBef>
          <a:spcPts val="3800"/>
        </a:spcBef>
        <a:spcAft>
          <a:spcPts val="0"/>
        </a:spcAft>
        <a:buClr>
          <a:srgbClr val="5C86B9"/>
        </a:buClr>
        <a:buSzPct val="50000"/>
        <a:buFont typeface="Zapf Dingbats"/>
        <a:buChar char="✤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Palatino"/>
        </a:defRPr>
      </a:lvl8pPr>
      <a:lvl9pPr marL="3924300" marR="0" indent="-368300" algn="l" defTabSz="584200" rtl="0" latinLnBrk="0">
        <a:lnSpc>
          <a:spcPct val="90000"/>
        </a:lnSpc>
        <a:spcBef>
          <a:spcPts val="3800"/>
        </a:spcBef>
        <a:spcAft>
          <a:spcPts val="0"/>
        </a:spcAft>
        <a:buClr>
          <a:srgbClr val="5C86B9"/>
        </a:buClr>
        <a:buSzPct val="50000"/>
        <a:buFont typeface="Zapf Dingbats"/>
        <a:buChar char="✤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Palatino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"/><Relationship Id="rId3" Type="http://schemas.openxmlformats.org/officeDocument/2006/relationships/image" Target="../media/image12.tif"/><Relationship Id="rId4" Type="http://schemas.openxmlformats.org/officeDocument/2006/relationships/image" Target="../media/image13.tif"/><Relationship Id="rId5" Type="http://schemas.openxmlformats.org/officeDocument/2006/relationships/image" Target="../media/image1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4.tif"/><Relationship Id="rId3" Type="http://schemas.openxmlformats.org/officeDocument/2006/relationships/image" Target="../media/image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5.tif"/><Relationship Id="rId7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tif"/><Relationship Id="rId4" Type="http://schemas.openxmlformats.org/officeDocument/2006/relationships/image" Target="../media/image7.tif"/><Relationship Id="rId5" Type="http://schemas.openxmlformats.org/officeDocument/2006/relationships/image" Target="../media/image8.tif"/><Relationship Id="rId6" Type="http://schemas.openxmlformats.org/officeDocument/2006/relationships/image" Target="../media/image9.tif"/><Relationship Id="rId7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0.tif"/><Relationship Id="rId5" Type="http://schemas.openxmlformats.org/officeDocument/2006/relationships/image" Target="../media/image1.png"/><Relationship Id="rId6" Type="http://schemas.openxmlformats.org/officeDocument/2006/relationships/image" Target="../media/image7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Unit 4</a:t>
            </a:r>
          </a:p>
        </p:txBody>
      </p:sp>
      <p:sp>
        <p:nvSpPr>
          <p:cNvPr id="149" name="Shape 14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System Planning and Project Development (SYP)</a:t>
            </a:r>
          </a:p>
        </p:txBody>
      </p:sp>
      <p:sp>
        <p:nvSpPr>
          <p:cNvPr id="150" name="Shape 15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 Specification</a:t>
            </a:r>
          </a:p>
        </p:txBody>
      </p:sp>
      <p:sp>
        <p:nvSpPr>
          <p:cNvPr id="286" name="Shape 2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Document the requirements</a:t>
            </a:r>
          </a:p>
          <a:p>
            <a:pPr lvl="1"/>
            <a:r>
              <a:t>Domain Analysis</a:t>
            </a:r>
          </a:p>
          <a:p>
            <a:pPr lvl="1"/>
            <a:r>
              <a:t>Functional</a:t>
            </a:r>
          </a:p>
          <a:p>
            <a:pPr lvl="1"/>
            <a:r>
              <a:t>Non-functional</a:t>
            </a:r>
          </a:p>
          <a:p>
            <a:pPr lvl="1"/>
            <a:r>
              <a:t>Quantities</a:t>
            </a:r>
          </a:p>
          <a:p>
            <a:pPr lvl="1"/>
            <a:r>
              <a:t>Embedding into and interfaces to existing infrastructure</a:t>
            </a:r>
          </a:p>
          <a:p>
            <a:pPr lvl="1"/>
            <a:r>
              <a:t>Acceptance criteria</a:t>
            </a:r>
          </a:p>
        </p:txBody>
      </p:sp>
      <p:grpSp>
        <p:nvGrpSpPr>
          <p:cNvPr id="292" name="Group 292"/>
          <p:cNvGrpSpPr/>
          <p:nvPr/>
        </p:nvGrpSpPr>
        <p:grpSpPr>
          <a:xfrm>
            <a:off x="10489261" y="689954"/>
            <a:ext cx="1953324" cy="1553792"/>
            <a:chOff x="0" y="0"/>
            <a:chExt cx="1953323" cy="1553790"/>
          </a:xfrm>
        </p:grpSpPr>
        <p:sp>
          <p:nvSpPr>
            <p:cNvPr id="287" name="Shape 287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Development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6537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3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Elicitation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65371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3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Analysis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00103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Specification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1001038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3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Validation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8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Validating Requirements</a:t>
            </a:r>
          </a:p>
        </p:txBody>
      </p:sp>
      <p:sp>
        <p:nvSpPr>
          <p:cNvPr id="297" name="Shape 2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 Specification to be reviewed thoroughly WITH the customer</a:t>
            </a:r>
          </a:p>
          <a:p>
            <a:pPr/>
            <a:r>
              <a:t>Most effective: Write acceptance tests</a:t>
            </a:r>
          </a:p>
          <a:p>
            <a:pPr lvl="1"/>
            <a:r>
              <a:t>Based on use cases / user stories</a:t>
            </a:r>
          </a:p>
          <a:p>
            <a:pPr lvl="1"/>
            <a:r>
              <a:t>Normally business of the customer</a:t>
            </a:r>
          </a:p>
          <a:p>
            <a:pPr lvl="1"/>
            <a:r>
              <a:t>Cuts a clear line whether feature is “done” when it comes to implementation</a:t>
            </a:r>
          </a:p>
        </p:txBody>
      </p:sp>
      <p:grpSp>
        <p:nvGrpSpPr>
          <p:cNvPr id="303" name="Group 303"/>
          <p:cNvGrpSpPr/>
          <p:nvPr/>
        </p:nvGrpSpPr>
        <p:grpSpPr>
          <a:xfrm>
            <a:off x="10489261" y="689954"/>
            <a:ext cx="1953324" cy="1553792"/>
            <a:chOff x="0" y="0"/>
            <a:chExt cx="1953323" cy="1553790"/>
          </a:xfrm>
        </p:grpSpPr>
        <p:sp>
          <p:nvSpPr>
            <p:cNvPr id="298" name="Shape 298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Development</a:t>
              </a:r>
            </a:p>
          </p:txBody>
        </p:sp>
        <p:sp>
          <p:nvSpPr>
            <p:cNvPr id="299" name="Shape 299"/>
            <p:cNvSpPr/>
            <p:nvPr/>
          </p:nvSpPr>
          <p:spPr>
            <a:xfrm>
              <a:off x="6537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Elicitation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65371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Analysis</a:t>
              </a:r>
            </a:p>
          </p:txBody>
        </p:sp>
        <p:sp>
          <p:nvSpPr>
            <p:cNvPr id="301" name="Shape 301"/>
            <p:cNvSpPr/>
            <p:nvPr/>
          </p:nvSpPr>
          <p:spPr>
            <a:xfrm>
              <a:off x="100103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Specification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1001038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Validation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9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 Sign-Off</a:t>
            </a:r>
          </a:p>
        </p:txBody>
      </p:sp>
      <p:sp>
        <p:nvSpPr>
          <p:cNvPr id="306" name="Shape 30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 not think waterfall</a:t>
            </a:r>
          </a:p>
          <a:p>
            <a:pPr/>
            <a:r>
              <a:t>Requirements are not developed and then done</a:t>
            </a:r>
          </a:p>
          <a:p>
            <a:pPr/>
            <a:r>
              <a:t>Interpretation of “Sign-off”</a:t>
            </a:r>
          </a:p>
          <a:p>
            <a:pPr lvl="1"/>
            <a:r>
              <a:t>Requirements development is mostly done</a:t>
            </a:r>
          </a:p>
          <a:p>
            <a:pPr lvl="1"/>
            <a:r>
              <a:t>Rules of requirements management now apply</a:t>
            </a:r>
          </a:p>
        </p:txBody>
      </p:sp>
      <p:grpSp>
        <p:nvGrpSpPr>
          <p:cNvPr id="312" name="Group 312"/>
          <p:cNvGrpSpPr/>
          <p:nvPr/>
        </p:nvGrpSpPr>
        <p:grpSpPr>
          <a:xfrm>
            <a:off x="10489261" y="689954"/>
            <a:ext cx="1953324" cy="1553792"/>
            <a:chOff x="0" y="0"/>
            <a:chExt cx="1953323" cy="1553790"/>
          </a:xfrm>
        </p:grpSpPr>
        <p:sp>
          <p:nvSpPr>
            <p:cNvPr id="307" name="Shape 307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Development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6537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Elicitation</a:t>
              </a:r>
            </a:p>
          </p:txBody>
        </p:sp>
        <p:sp>
          <p:nvSpPr>
            <p:cNvPr id="309" name="Shape 309"/>
            <p:cNvSpPr/>
            <p:nvPr/>
          </p:nvSpPr>
          <p:spPr>
            <a:xfrm>
              <a:off x="65371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Analysis</a:t>
              </a:r>
            </a:p>
          </p:txBody>
        </p:sp>
        <p:sp>
          <p:nvSpPr>
            <p:cNvPr id="310" name="Shape 310"/>
            <p:cNvSpPr/>
            <p:nvPr/>
          </p:nvSpPr>
          <p:spPr>
            <a:xfrm>
              <a:off x="100103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Specification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1001038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Validation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06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 Development and Requirements Management</a:t>
            </a:r>
          </a:p>
        </p:txBody>
      </p:sp>
      <p:sp>
        <p:nvSpPr>
          <p:cNvPr id="315" name="Shape 315"/>
          <p:cNvSpPr/>
          <p:nvPr/>
        </p:nvSpPr>
        <p:spPr>
          <a:xfrm>
            <a:off x="3845222" y="3238500"/>
            <a:ext cx="5314356" cy="863600"/>
          </a:xfrm>
          <a:prstGeom prst="roundRect">
            <a:avLst>
              <a:gd name="adj" fmla="val 2205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Requirements</a:t>
            </a:r>
          </a:p>
        </p:txBody>
      </p:sp>
      <p:sp>
        <p:nvSpPr>
          <p:cNvPr id="316" name="Shape 316"/>
          <p:cNvSpPr/>
          <p:nvPr/>
        </p:nvSpPr>
        <p:spPr>
          <a:xfrm>
            <a:off x="828972" y="4724272"/>
            <a:ext cx="5314356" cy="863601"/>
          </a:xfrm>
          <a:prstGeom prst="roundRect">
            <a:avLst>
              <a:gd name="adj" fmla="val 2205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Requirements Development</a:t>
            </a:r>
          </a:p>
        </p:txBody>
      </p:sp>
      <p:sp>
        <p:nvSpPr>
          <p:cNvPr id="317" name="Shape 317"/>
          <p:cNvSpPr/>
          <p:nvPr/>
        </p:nvSpPr>
        <p:spPr>
          <a:xfrm>
            <a:off x="6861472" y="4724272"/>
            <a:ext cx="5314356" cy="863601"/>
          </a:xfrm>
          <a:prstGeom prst="roundRect">
            <a:avLst>
              <a:gd name="adj" fmla="val 2205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Requirements Management</a:t>
            </a:r>
          </a:p>
        </p:txBody>
      </p:sp>
      <p:sp>
        <p:nvSpPr>
          <p:cNvPr id="318" name="Shape 318"/>
          <p:cNvSpPr/>
          <p:nvPr/>
        </p:nvSpPr>
        <p:spPr>
          <a:xfrm>
            <a:off x="9613193" y="6210046"/>
            <a:ext cx="2413001" cy="1255812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Change Management</a:t>
            </a:r>
          </a:p>
        </p:txBody>
      </p:sp>
      <p:sp>
        <p:nvSpPr>
          <p:cNvPr id="319" name="Shape 319"/>
          <p:cNvSpPr/>
          <p:nvPr/>
        </p:nvSpPr>
        <p:spPr>
          <a:xfrm>
            <a:off x="7011106" y="6210046"/>
            <a:ext cx="2413001" cy="1255812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Baselining</a:t>
            </a:r>
          </a:p>
        </p:txBody>
      </p:sp>
      <p:sp>
        <p:nvSpPr>
          <p:cNvPr id="320" name="Shape 320"/>
          <p:cNvSpPr/>
          <p:nvPr/>
        </p:nvSpPr>
        <p:spPr>
          <a:xfrm>
            <a:off x="1006828" y="6210046"/>
            <a:ext cx="2413001" cy="1255812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Elicitation</a:t>
            </a:r>
          </a:p>
        </p:txBody>
      </p:sp>
      <p:sp>
        <p:nvSpPr>
          <p:cNvPr id="321" name="Shape 321"/>
          <p:cNvSpPr/>
          <p:nvPr/>
        </p:nvSpPr>
        <p:spPr>
          <a:xfrm>
            <a:off x="1006828" y="7695818"/>
            <a:ext cx="2413001" cy="1255813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Analysis</a:t>
            </a:r>
          </a:p>
        </p:txBody>
      </p:sp>
      <p:sp>
        <p:nvSpPr>
          <p:cNvPr id="322" name="Shape 322"/>
          <p:cNvSpPr/>
          <p:nvPr/>
        </p:nvSpPr>
        <p:spPr>
          <a:xfrm>
            <a:off x="3552471" y="6210046"/>
            <a:ext cx="2413001" cy="1255812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Specification</a:t>
            </a:r>
          </a:p>
        </p:txBody>
      </p:sp>
      <p:sp>
        <p:nvSpPr>
          <p:cNvPr id="323" name="Shape 323"/>
          <p:cNvSpPr/>
          <p:nvPr/>
        </p:nvSpPr>
        <p:spPr>
          <a:xfrm>
            <a:off x="3552471" y="7695818"/>
            <a:ext cx="2413001" cy="1255813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Validation</a:t>
            </a:r>
          </a:p>
        </p:txBody>
      </p:sp>
      <p:pic>
        <p:nvPicPr>
          <p:cNvPr id="324" name="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5284" y="3888228"/>
            <a:ext cx="6652559" cy="581864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460705 0.000000" origin="layout" pathEditMode="relative">
                                      <p:cBhvr>
                                        <p:cTn id="6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Baselining – Increment 1</a:t>
            </a:r>
          </a:p>
        </p:txBody>
      </p:sp>
      <p:sp>
        <p:nvSpPr>
          <p:cNvPr id="328" name="Shape 328"/>
          <p:cNvSpPr/>
          <p:nvPr/>
        </p:nvSpPr>
        <p:spPr>
          <a:xfrm>
            <a:off x="3387671" y="6556213"/>
            <a:ext cx="2229669" cy="1270001"/>
          </a:xfrm>
          <a:prstGeom prst="roundRect">
            <a:avLst>
              <a:gd name="adj" fmla="val 15000"/>
            </a:avLst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Implement</a:t>
            </a:r>
          </a:p>
        </p:txBody>
      </p:sp>
      <p:sp>
        <p:nvSpPr>
          <p:cNvPr id="329" name="Shape 329"/>
          <p:cNvSpPr/>
          <p:nvPr/>
        </p:nvSpPr>
        <p:spPr>
          <a:xfrm>
            <a:off x="5829084" y="6556213"/>
            <a:ext cx="2229669" cy="1270001"/>
          </a:xfrm>
          <a:prstGeom prst="roundRect">
            <a:avLst>
              <a:gd name="adj" fmla="val 15000"/>
            </a:avLst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Test</a:t>
            </a:r>
          </a:p>
        </p:txBody>
      </p:sp>
      <p:sp>
        <p:nvSpPr>
          <p:cNvPr id="330" name="Shape 330"/>
          <p:cNvSpPr/>
          <p:nvPr/>
        </p:nvSpPr>
        <p:spPr>
          <a:xfrm>
            <a:off x="8270498" y="6556213"/>
            <a:ext cx="2229669" cy="1270001"/>
          </a:xfrm>
          <a:prstGeom prst="roundRect">
            <a:avLst>
              <a:gd name="adj" fmla="val 15000"/>
            </a:avLst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Release</a:t>
            </a:r>
          </a:p>
        </p:txBody>
      </p:sp>
      <p:grpSp>
        <p:nvGrpSpPr>
          <p:cNvPr id="333" name="Group 333"/>
          <p:cNvGrpSpPr/>
          <p:nvPr/>
        </p:nvGrpSpPr>
        <p:grpSpPr>
          <a:xfrm>
            <a:off x="506170" y="2692526"/>
            <a:ext cx="2669756" cy="4813234"/>
            <a:chOff x="0" y="0"/>
            <a:chExt cx="2669755" cy="4813232"/>
          </a:xfrm>
        </p:grpSpPr>
        <p:sp>
          <p:nvSpPr>
            <p:cNvPr id="331" name="Shape 331"/>
            <p:cNvSpPr/>
            <p:nvPr/>
          </p:nvSpPr>
          <p:spPr>
            <a:xfrm>
              <a:off x="0" y="0"/>
              <a:ext cx="2669756" cy="4264725"/>
            </a:xfrm>
            <a:prstGeom prst="rect">
              <a:avLst/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1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2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3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4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5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6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7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8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9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…</a:t>
              </a:r>
            </a:p>
          </p:txBody>
        </p:sp>
        <p:sp>
          <p:nvSpPr>
            <p:cNvPr id="332" name="Shape 332"/>
            <p:cNvSpPr/>
            <p:nvPr/>
          </p:nvSpPr>
          <p:spPr>
            <a:xfrm>
              <a:off x="5902" y="4232135"/>
              <a:ext cx="2657536" cy="581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270" fill="norm" stroke="1" extrusionOk="0">
                  <a:moveTo>
                    <a:pt x="0" y="678"/>
                  </a:moveTo>
                  <a:cubicBezTo>
                    <a:pt x="249" y="3409"/>
                    <a:pt x="808" y="5411"/>
                    <a:pt x="1483" y="5988"/>
                  </a:cubicBezTo>
                  <a:cubicBezTo>
                    <a:pt x="1647" y="6128"/>
                    <a:pt x="1815" y="6177"/>
                    <a:pt x="1982" y="6200"/>
                  </a:cubicBezTo>
                  <a:cubicBezTo>
                    <a:pt x="3228" y="6377"/>
                    <a:pt x="4468" y="5181"/>
                    <a:pt x="5710" y="5580"/>
                  </a:cubicBezTo>
                  <a:cubicBezTo>
                    <a:pt x="8631" y="6517"/>
                    <a:pt x="10973" y="15680"/>
                    <a:pt x="13779" y="19000"/>
                  </a:cubicBezTo>
                  <a:cubicBezTo>
                    <a:pt x="15977" y="21600"/>
                    <a:pt x="18368" y="20357"/>
                    <a:pt x="20014" y="13877"/>
                  </a:cubicBezTo>
                  <a:cubicBezTo>
                    <a:pt x="20930" y="10274"/>
                    <a:pt x="21500" y="5330"/>
                    <a:pt x="21600" y="0"/>
                  </a:cubicBezTo>
                </a:path>
              </a:pathLst>
            </a:custGeom>
            <a:blipFill rotWithShape="1">
              <a:blip r:embed="rId4"/>
              <a:srcRect l="0" t="0" r="0" b="0"/>
              <a:tile tx="0" ty="0" sx="100000" sy="100000" flip="none" algn="tl"/>
            </a:blipFill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336" name="Group 336"/>
          <p:cNvGrpSpPr/>
          <p:nvPr/>
        </p:nvGrpSpPr>
        <p:grpSpPr>
          <a:xfrm>
            <a:off x="506170" y="2692526"/>
            <a:ext cx="2669756" cy="4813234"/>
            <a:chOff x="0" y="0"/>
            <a:chExt cx="2669755" cy="4813232"/>
          </a:xfrm>
        </p:grpSpPr>
        <p:sp>
          <p:nvSpPr>
            <p:cNvPr id="334" name="Shape 334"/>
            <p:cNvSpPr/>
            <p:nvPr/>
          </p:nvSpPr>
          <p:spPr>
            <a:xfrm>
              <a:off x="0" y="0"/>
              <a:ext cx="2669756" cy="4264725"/>
            </a:xfrm>
            <a:prstGeom prst="rect">
              <a:avLst/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228600" indent="-228600">
                <a:buSzPct val="100000"/>
                <a:buChar char="•"/>
                <a:defRPr sz="2400">
                  <a:solidFill>
                    <a:srgbClr val="80CF02"/>
                  </a:solidFill>
                </a:defRPr>
              </a:pPr>
              <a:r>
                <a:t>Requirement 1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80CF02"/>
                  </a:solidFill>
                </a:defRPr>
              </a:pPr>
              <a:r>
                <a:t>Requirement 2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80CF02"/>
                  </a:solidFill>
                </a:defRPr>
              </a:pPr>
              <a:r>
                <a:t>Requirement 3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4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5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6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7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8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9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…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5902" y="4232135"/>
              <a:ext cx="2657536" cy="581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270" fill="norm" stroke="1" extrusionOk="0">
                  <a:moveTo>
                    <a:pt x="0" y="678"/>
                  </a:moveTo>
                  <a:cubicBezTo>
                    <a:pt x="249" y="3409"/>
                    <a:pt x="808" y="5411"/>
                    <a:pt x="1483" y="5988"/>
                  </a:cubicBezTo>
                  <a:cubicBezTo>
                    <a:pt x="1647" y="6128"/>
                    <a:pt x="1815" y="6177"/>
                    <a:pt x="1982" y="6200"/>
                  </a:cubicBezTo>
                  <a:cubicBezTo>
                    <a:pt x="3228" y="6377"/>
                    <a:pt x="4468" y="5181"/>
                    <a:pt x="5710" y="5580"/>
                  </a:cubicBezTo>
                  <a:cubicBezTo>
                    <a:pt x="8631" y="6517"/>
                    <a:pt x="10973" y="15680"/>
                    <a:pt x="13779" y="19000"/>
                  </a:cubicBezTo>
                  <a:cubicBezTo>
                    <a:pt x="15977" y="21600"/>
                    <a:pt x="18368" y="20357"/>
                    <a:pt x="20014" y="13877"/>
                  </a:cubicBezTo>
                  <a:cubicBezTo>
                    <a:pt x="20930" y="10274"/>
                    <a:pt x="21500" y="5330"/>
                    <a:pt x="21600" y="0"/>
                  </a:cubicBezTo>
                </a:path>
              </a:pathLst>
            </a:custGeom>
            <a:blipFill rotWithShape="1">
              <a:blip r:embed="rId4"/>
              <a:srcRect l="0" t="0" r="0" b="0"/>
              <a:tile tx="0" ty="0" sx="100000" sy="100000" flip="none" algn="tl"/>
            </a:blipFill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339" name="Group 339"/>
          <p:cNvGrpSpPr/>
          <p:nvPr/>
        </p:nvGrpSpPr>
        <p:grpSpPr>
          <a:xfrm>
            <a:off x="10238637" y="7925199"/>
            <a:ext cx="2657536" cy="1823596"/>
            <a:chOff x="0" y="0"/>
            <a:chExt cx="2657535" cy="1823595"/>
          </a:xfrm>
        </p:grpSpPr>
        <p:sp>
          <p:nvSpPr>
            <p:cNvPr id="337" name="Shape 337"/>
            <p:cNvSpPr/>
            <p:nvPr/>
          </p:nvSpPr>
          <p:spPr>
            <a:xfrm>
              <a:off x="5237" y="0"/>
              <a:ext cx="2647477" cy="1270000"/>
            </a:xfrm>
            <a:prstGeom prst="rect">
              <a:avLst/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Product</a:t>
              </a:r>
            </a:p>
          </p:txBody>
        </p:sp>
        <p:sp>
          <p:nvSpPr>
            <p:cNvPr id="338" name="Shape 338"/>
            <p:cNvSpPr/>
            <p:nvPr/>
          </p:nvSpPr>
          <p:spPr>
            <a:xfrm>
              <a:off x="0" y="1242497"/>
              <a:ext cx="2657536" cy="5810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270" fill="norm" stroke="1" extrusionOk="0">
                  <a:moveTo>
                    <a:pt x="0" y="678"/>
                  </a:moveTo>
                  <a:cubicBezTo>
                    <a:pt x="249" y="3409"/>
                    <a:pt x="808" y="5411"/>
                    <a:pt x="1483" y="5988"/>
                  </a:cubicBezTo>
                  <a:cubicBezTo>
                    <a:pt x="1647" y="6128"/>
                    <a:pt x="1815" y="6177"/>
                    <a:pt x="1982" y="6200"/>
                  </a:cubicBezTo>
                  <a:cubicBezTo>
                    <a:pt x="3228" y="6377"/>
                    <a:pt x="4468" y="5181"/>
                    <a:pt x="5710" y="5580"/>
                  </a:cubicBezTo>
                  <a:cubicBezTo>
                    <a:pt x="8631" y="6517"/>
                    <a:pt x="10973" y="15680"/>
                    <a:pt x="13779" y="19000"/>
                  </a:cubicBezTo>
                  <a:cubicBezTo>
                    <a:pt x="15977" y="21600"/>
                    <a:pt x="18368" y="20357"/>
                    <a:pt x="20014" y="13877"/>
                  </a:cubicBezTo>
                  <a:cubicBezTo>
                    <a:pt x="20930" y="10274"/>
                    <a:pt x="21500" y="5330"/>
                    <a:pt x="21600" y="0"/>
                  </a:cubicBezTo>
                </a:path>
              </a:pathLst>
            </a:custGeom>
            <a:blipFill rotWithShape="1">
              <a:blip r:embed="rId4"/>
              <a:srcRect l="0" t="0" r="0" b="0"/>
              <a:tile tx="0" ty="0" sx="100000" sy="100000" flip="none" algn="tl"/>
            </a:blipFill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342" name="Group 342"/>
          <p:cNvGrpSpPr/>
          <p:nvPr/>
        </p:nvGrpSpPr>
        <p:grpSpPr>
          <a:xfrm>
            <a:off x="10711911" y="6556213"/>
            <a:ext cx="2143470" cy="1270001"/>
            <a:chOff x="0" y="0"/>
            <a:chExt cx="2143469" cy="1270000"/>
          </a:xfrm>
        </p:grpSpPr>
        <p:sp>
          <p:nvSpPr>
            <p:cNvPr id="340" name="Shape 340"/>
            <p:cNvSpPr/>
            <p:nvPr/>
          </p:nvSpPr>
          <p:spPr>
            <a:xfrm>
              <a:off x="811197" y="32632"/>
              <a:ext cx="1332273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Synced</a:t>
              </a:r>
            </a:p>
          </p:txBody>
        </p:sp>
        <p:sp>
          <p:nvSpPr>
            <p:cNvPr id="341" name="Shape 341"/>
            <p:cNvSpPr/>
            <p:nvPr/>
          </p:nvSpPr>
          <p:spPr>
            <a:xfrm rot="5400000">
              <a:off x="-142391" y="142390"/>
              <a:ext cx="1270001" cy="985220"/>
            </a:xfrm>
            <a:prstGeom prst="rightArrow">
              <a:avLst>
                <a:gd name="adj1" fmla="val 32000"/>
                <a:gd name="adj2" fmla="val 66153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43" name="Shape 343"/>
          <p:cNvSpPr/>
          <p:nvPr/>
        </p:nvSpPr>
        <p:spPr>
          <a:xfrm>
            <a:off x="3280174" y="2274548"/>
            <a:ext cx="5323285" cy="15315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838" y="0"/>
                </a:moveTo>
                <a:cubicBezTo>
                  <a:pt x="5695" y="0"/>
                  <a:pt x="5580" y="401"/>
                  <a:pt x="5580" y="896"/>
                </a:cubicBezTo>
                <a:lnTo>
                  <a:pt x="5580" y="15348"/>
                </a:lnTo>
                <a:lnTo>
                  <a:pt x="0" y="21600"/>
                </a:lnTo>
                <a:lnTo>
                  <a:pt x="7970" y="17911"/>
                </a:lnTo>
                <a:lnTo>
                  <a:pt x="21342" y="17911"/>
                </a:lnTo>
                <a:cubicBezTo>
                  <a:pt x="21485" y="17911"/>
                  <a:pt x="21600" y="17510"/>
                  <a:pt x="21600" y="17016"/>
                </a:cubicBezTo>
                <a:lnTo>
                  <a:pt x="21600" y="896"/>
                </a:lnTo>
                <a:cubicBezTo>
                  <a:pt x="21600" y="401"/>
                  <a:pt x="21485" y="0"/>
                  <a:pt x="21342" y="0"/>
                </a:cubicBezTo>
                <a:lnTo>
                  <a:pt x="5838" y="0"/>
                </a:lnTo>
                <a:close/>
              </a:path>
            </a:pathLst>
          </a:cu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Select and agree requirements</a:t>
            </a:r>
          </a:p>
        </p:txBody>
      </p:sp>
      <p:grpSp>
        <p:nvGrpSpPr>
          <p:cNvPr id="347" name="Group 347"/>
          <p:cNvGrpSpPr/>
          <p:nvPr/>
        </p:nvGrpSpPr>
        <p:grpSpPr>
          <a:xfrm>
            <a:off x="10353950" y="956656"/>
            <a:ext cx="1953325" cy="1007688"/>
            <a:chOff x="0" y="0"/>
            <a:chExt cx="1953323" cy="1007686"/>
          </a:xfrm>
        </p:grpSpPr>
        <p:sp>
          <p:nvSpPr>
            <p:cNvPr id="344" name="Shape 344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Management</a:t>
              </a:r>
            </a:p>
          </p:txBody>
        </p:sp>
        <p:sp>
          <p:nvSpPr>
            <p:cNvPr id="345" name="Shape 345"/>
            <p:cNvSpPr/>
            <p:nvPr/>
          </p:nvSpPr>
          <p:spPr>
            <a:xfrm>
              <a:off x="101141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3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Change Management</a:t>
              </a:r>
            </a:p>
          </p:txBody>
        </p:sp>
        <p:sp>
          <p:nvSpPr>
            <p:cNvPr id="346" name="Shape 346"/>
            <p:cNvSpPr/>
            <p:nvPr/>
          </p:nvSpPr>
          <p:spPr>
            <a:xfrm>
              <a:off x="5499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2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Baselining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xit" nodeType="clickEffect" presetSubtype="32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path" nodeType="afterEffect" presetSubtype="0" presetID="-1" grpId="5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747905 -0.127119" origin="layout" pathEditMode="relative">
                                      <p:cBhvr>
                                        <p:cTn id="26" dur="30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0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4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Class="entr" nodeType="after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8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000"/>
                            </p:stCondLst>
                            <p:childTnLst>
                              <p:par>
                                <p:cTn id="40" presetClass="entr" nodeType="afterEffect" presetSubtype="8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2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47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xit" nodeType="click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xit" nodeType="after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Class="exit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xit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Class="exit" nodeType="after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exit" nodeType="afterEffect" presetSubtype="32" presetID="23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6" grpId="2"/>
      <p:bldP build="whole" bldLvl="1" animBg="1" rev="0" advAuto="0" spid="342" grpId="10"/>
      <p:bldP build="whole" bldLvl="1" animBg="1" rev="0" advAuto="0" spid="329" grpId="7"/>
      <p:bldP build="whole" bldLvl="1" animBg="1" rev="0" advAuto="0" spid="339" grpId="15"/>
      <p:bldP build="whole" bldLvl="1" animBg="1" rev="0" advAuto="0" spid="333" grpId="1"/>
      <p:bldP build="whole" bldLvl="1" animBg="1" rev="0" advAuto="0" spid="329" grpId="12"/>
      <p:bldP build="whole" bldLvl="1" animBg="1" rev="0" advAuto="0" spid="342" grpId="14"/>
      <p:bldP build="whole" bldLvl="1" animBg="1" rev="0" advAuto="0" spid="328" grpId="6"/>
      <p:bldP build="whole" bldLvl="1" animBg="1" rev="0" advAuto="0" spid="330" grpId="8"/>
      <p:bldP build="whole" bldLvl="1" animBg="1" rev="0" advAuto="0" spid="330" grpId="11"/>
      <p:bldP build="whole" bldLvl="1" animBg="1" rev="0" advAuto="0" spid="328" grpId="13"/>
      <p:bldP build="whole" bldLvl="1" animBg="1" rev="0" advAuto="0" spid="336" grpId="16"/>
      <p:bldP build="whole" bldLvl="1" animBg="1" rev="0" advAuto="0" spid="343" grpId="3"/>
      <p:bldP build="whole" bldLvl="1" animBg="1" rev="0" advAuto="0" spid="343" grpId="4"/>
      <p:bldP build="whole" bldLvl="1" animBg="1" rev="0" advAuto="0" spid="339" grpId="9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Baselining – Increment 2</a:t>
            </a:r>
          </a:p>
        </p:txBody>
      </p:sp>
      <p:sp>
        <p:nvSpPr>
          <p:cNvPr id="352" name="Shape 352"/>
          <p:cNvSpPr/>
          <p:nvPr/>
        </p:nvSpPr>
        <p:spPr>
          <a:xfrm>
            <a:off x="3387671" y="6556213"/>
            <a:ext cx="2229669" cy="1270001"/>
          </a:xfrm>
          <a:prstGeom prst="roundRect">
            <a:avLst>
              <a:gd name="adj" fmla="val 15000"/>
            </a:avLst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Implement</a:t>
            </a:r>
          </a:p>
        </p:txBody>
      </p:sp>
      <p:sp>
        <p:nvSpPr>
          <p:cNvPr id="353" name="Shape 353"/>
          <p:cNvSpPr/>
          <p:nvPr/>
        </p:nvSpPr>
        <p:spPr>
          <a:xfrm>
            <a:off x="5829084" y="6556213"/>
            <a:ext cx="2229669" cy="1270001"/>
          </a:xfrm>
          <a:prstGeom prst="roundRect">
            <a:avLst>
              <a:gd name="adj" fmla="val 15000"/>
            </a:avLst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Test</a:t>
            </a:r>
          </a:p>
        </p:txBody>
      </p:sp>
      <p:sp>
        <p:nvSpPr>
          <p:cNvPr id="354" name="Shape 354"/>
          <p:cNvSpPr/>
          <p:nvPr/>
        </p:nvSpPr>
        <p:spPr>
          <a:xfrm>
            <a:off x="8270498" y="6556213"/>
            <a:ext cx="2229669" cy="1270001"/>
          </a:xfrm>
          <a:prstGeom prst="roundRect">
            <a:avLst>
              <a:gd name="adj" fmla="val 15000"/>
            </a:avLst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Release</a:t>
            </a:r>
          </a:p>
        </p:txBody>
      </p:sp>
      <p:grpSp>
        <p:nvGrpSpPr>
          <p:cNvPr id="357" name="Group 357"/>
          <p:cNvGrpSpPr/>
          <p:nvPr/>
        </p:nvGrpSpPr>
        <p:grpSpPr>
          <a:xfrm>
            <a:off x="506170" y="2692526"/>
            <a:ext cx="2669756" cy="4813234"/>
            <a:chOff x="0" y="0"/>
            <a:chExt cx="2669755" cy="4813232"/>
          </a:xfrm>
        </p:grpSpPr>
        <p:sp>
          <p:nvSpPr>
            <p:cNvPr id="355" name="Shape 355"/>
            <p:cNvSpPr/>
            <p:nvPr/>
          </p:nvSpPr>
          <p:spPr>
            <a:xfrm>
              <a:off x="0" y="0"/>
              <a:ext cx="2669756" cy="4264725"/>
            </a:xfrm>
            <a:prstGeom prst="rect">
              <a:avLst/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1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2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3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4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5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6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7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8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9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…</a:t>
              </a:r>
            </a:p>
          </p:txBody>
        </p:sp>
        <p:sp>
          <p:nvSpPr>
            <p:cNvPr id="356" name="Shape 356"/>
            <p:cNvSpPr/>
            <p:nvPr/>
          </p:nvSpPr>
          <p:spPr>
            <a:xfrm>
              <a:off x="5902" y="4232135"/>
              <a:ext cx="2657536" cy="581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270" fill="norm" stroke="1" extrusionOk="0">
                  <a:moveTo>
                    <a:pt x="0" y="678"/>
                  </a:moveTo>
                  <a:cubicBezTo>
                    <a:pt x="249" y="3409"/>
                    <a:pt x="808" y="5411"/>
                    <a:pt x="1483" y="5988"/>
                  </a:cubicBezTo>
                  <a:cubicBezTo>
                    <a:pt x="1647" y="6128"/>
                    <a:pt x="1815" y="6177"/>
                    <a:pt x="1982" y="6200"/>
                  </a:cubicBezTo>
                  <a:cubicBezTo>
                    <a:pt x="3228" y="6377"/>
                    <a:pt x="4468" y="5181"/>
                    <a:pt x="5710" y="5580"/>
                  </a:cubicBezTo>
                  <a:cubicBezTo>
                    <a:pt x="8631" y="6517"/>
                    <a:pt x="10973" y="15680"/>
                    <a:pt x="13779" y="19000"/>
                  </a:cubicBezTo>
                  <a:cubicBezTo>
                    <a:pt x="15977" y="21600"/>
                    <a:pt x="18368" y="20357"/>
                    <a:pt x="20014" y="13877"/>
                  </a:cubicBezTo>
                  <a:cubicBezTo>
                    <a:pt x="20930" y="10274"/>
                    <a:pt x="21500" y="5330"/>
                    <a:pt x="21600" y="0"/>
                  </a:cubicBezTo>
                </a:path>
              </a:pathLst>
            </a:custGeom>
            <a:blipFill rotWithShape="1">
              <a:blip r:embed="rId4"/>
              <a:srcRect l="0" t="0" r="0" b="0"/>
              <a:tile tx="0" ty="0" sx="100000" sy="100000" flip="none" algn="tl"/>
            </a:blipFill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360" name="Group 360"/>
          <p:cNvGrpSpPr/>
          <p:nvPr/>
        </p:nvGrpSpPr>
        <p:grpSpPr>
          <a:xfrm>
            <a:off x="10238637" y="7925199"/>
            <a:ext cx="2657536" cy="1823596"/>
            <a:chOff x="0" y="0"/>
            <a:chExt cx="2657535" cy="1823595"/>
          </a:xfrm>
        </p:grpSpPr>
        <p:sp>
          <p:nvSpPr>
            <p:cNvPr id="358" name="Shape 358"/>
            <p:cNvSpPr/>
            <p:nvPr/>
          </p:nvSpPr>
          <p:spPr>
            <a:xfrm>
              <a:off x="5237" y="0"/>
              <a:ext cx="2647477" cy="1270000"/>
            </a:xfrm>
            <a:prstGeom prst="rect">
              <a:avLst/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Product</a:t>
              </a:r>
            </a:p>
          </p:txBody>
        </p:sp>
        <p:sp>
          <p:nvSpPr>
            <p:cNvPr id="359" name="Shape 359"/>
            <p:cNvSpPr/>
            <p:nvPr/>
          </p:nvSpPr>
          <p:spPr>
            <a:xfrm>
              <a:off x="0" y="1242497"/>
              <a:ext cx="2657536" cy="5810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270" fill="norm" stroke="1" extrusionOk="0">
                  <a:moveTo>
                    <a:pt x="0" y="678"/>
                  </a:moveTo>
                  <a:cubicBezTo>
                    <a:pt x="249" y="3409"/>
                    <a:pt x="808" y="5411"/>
                    <a:pt x="1483" y="5988"/>
                  </a:cubicBezTo>
                  <a:cubicBezTo>
                    <a:pt x="1647" y="6128"/>
                    <a:pt x="1815" y="6177"/>
                    <a:pt x="1982" y="6200"/>
                  </a:cubicBezTo>
                  <a:cubicBezTo>
                    <a:pt x="3228" y="6377"/>
                    <a:pt x="4468" y="5181"/>
                    <a:pt x="5710" y="5580"/>
                  </a:cubicBezTo>
                  <a:cubicBezTo>
                    <a:pt x="8631" y="6517"/>
                    <a:pt x="10973" y="15680"/>
                    <a:pt x="13779" y="19000"/>
                  </a:cubicBezTo>
                  <a:cubicBezTo>
                    <a:pt x="15977" y="21600"/>
                    <a:pt x="18368" y="20357"/>
                    <a:pt x="20014" y="13877"/>
                  </a:cubicBezTo>
                  <a:cubicBezTo>
                    <a:pt x="20930" y="10274"/>
                    <a:pt x="21500" y="5330"/>
                    <a:pt x="21600" y="0"/>
                  </a:cubicBezTo>
                </a:path>
              </a:pathLst>
            </a:custGeom>
            <a:blipFill rotWithShape="1">
              <a:blip r:embed="rId4"/>
              <a:srcRect l="0" t="0" r="0" b="0"/>
              <a:tile tx="0" ty="0" sx="100000" sy="100000" flip="none" algn="tl"/>
            </a:blipFill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363" name="Group 363"/>
          <p:cNvGrpSpPr/>
          <p:nvPr/>
        </p:nvGrpSpPr>
        <p:grpSpPr>
          <a:xfrm>
            <a:off x="10711911" y="6556213"/>
            <a:ext cx="2143470" cy="1270001"/>
            <a:chOff x="0" y="0"/>
            <a:chExt cx="2143469" cy="1270000"/>
          </a:xfrm>
        </p:grpSpPr>
        <p:sp>
          <p:nvSpPr>
            <p:cNvPr id="361" name="Shape 361"/>
            <p:cNvSpPr/>
            <p:nvPr/>
          </p:nvSpPr>
          <p:spPr>
            <a:xfrm>
              <a:off x="811197" y="32632"/>
              <a:ext cx="1332273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Synced</a:t>
              </a:r>
            </a:p>
          </p:txBody>
        </p:sp>
        <p:sp>
          <p:nvSpPr>
            <p:cNvPr id="362" name="Shape 362"/>
            <p:cNvSpPr/>
            <p:nvPr/>
          </p:nvSpPr>
          <p:spPr>
            <a:xfrm rot="5400000">
              <a:off x="-142391" y="142390"/>
              <a:ext cx="1270001" cy="985220"/>
            </a:xfrm>
            <a:prstGeom prst="rightArrow">
              <a:avLst>
                <a:gd name="adj1" fmla="val 32000"/>
                <a:gd name="adj2" fmla="val 66153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366" name="Group 366"/>
          <p:cNvGrpSpPr/>
          <p:nvPr/>
        </p:nvGrpSpPr>
        <p:grpSpPr>
          <a:xfrm>
            <a:off x="506170" y="2692526"/>
            <a:ext cx="2669757" cy="4813234"/>
            <a:chOff x="0" y="0"/>
            <a:chExt cx="2669755" cy="4813232"/>
          </a:xfrm>
        </p:grpSpPr>
        <p:sp>
          <p:nvSpPr>
            <p:cNvPr id="364" name="Shape 364"/>
            <p:cNvSpPr/>
            <p:nvPr/>
          </p:nvSpPr>
          <p:spPr>
            <a:xfrm>
              <a:off x="0" y="0"/>
              <a:ext cx="2669756" cy="4264725"/>
            </a:xfrm>
            <a:prstGeom prst="rect">
              <a:avLst/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228600" indent="-228600">
                <a:buSzPct val="100000"/>
                <a:buChar char="•"/>
                <a:defRPr sz="2400">
                  <a:solidFill>
                    <a:srgbClr val="80CF02"/>
                  </a:solidFill>
                </a:defRPr>
              </a:pPr>
              <a:r>
                <a:t>Requirement 1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80CF02"/>
                  </a:solidFill>
                </a:defRPr>
              </a:pPr>
              <a:r>
                <a:t>Requirement 2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80CF02"/>
                  </a:solidFill>
                </a:defRPr>
              </a:pPr>
              <a:r>
                <a:t>Requirement 3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E7AB13"/>
                  </a:solidFill>
                </a:defRPr>
              </a:pPr>
              <a:r>
                <a:t>Requirement 4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E7AB13"/>
                  </a:solidFill>
                </a:defRPr>
              </a:pPr>
              <a:r>
                <a:t>Requirement 5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E7AB13"/>
                  </a:solidFill>
                </a:defRPr>
              </a:pPr>
              <a:r>
                <a:t>Requirement 6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E7AB13"/>
                  </a:solidFill>
                </a:defRPr>
              </a:pPr>
              <a:r>
                <a:t>Requirement 7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8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Requirement 9</a:t>
              </a:r>
            </a:p>
            <a:p>
              <a:pPr marL="228600" indent="-228600">
                <a:buSzPct val="100000"/>
                <a:buChar char="•"/>
                <a:defRPr sz="2400">
                  <a:solidFill>
                    <a:srgbClr val="FFFFFF"/>
                  </a:solidFill>
                </a:defRPr>
              </a:pPr>
              <a:r>
                <a:t>…</a:t>
              </a:r>
            </a:p>
          </p:txBody>
        </p:sp>
        <p:sp>
          <p:nvSpPr>
            <p:cNvPr id="365" name="Shape 365"/>
            <p:cNvSpPr/>
            <p:nvPr/>
          </p:nvSpPr>
          <p:spPr>
            <a:xfrm>
              <a:off x="5902" y="4232135"/>
              <a:ext cx="2657536" cy="581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270" fill="norm" stroke="1" extrusionOk="0">
                  <a:moveTo>
                    <a:pt x="0" y="678"/>
                  </a:moveTo>
                  <a:cubicBezTo>
                    <a:pt x="249" y="3409"/>
                    <a:pt x="808" y="5411"/>
                    <a:pt x="1483" y="5988"/>
                  </a:cubicBezTo>
                  <a:cubicBezTo>
                    <a:pt x="1647" y="6128"/>
                    <a:pt x="1815" y="6177"/>
                    <a:pt x="1982" y="6200"/>
                  </a:cubicBezTo>
                  <a:cubicBezTo>
                    <a:pt x="3228" y="6377"/>
                    <a:pt x="4468" y="5181"/>
                    <a:pt x="5710" y="5580"/>
                  </a:cubicBezTo>
                  <a:cubicBezTo>
                    <a:pt x="8631" y="6517"/>
                    <a:pt x="10973" y="15680"/>
                    <a:pt x="13779" y="19000"/>
                  </a:cubicBezTo>
                  <a:cubicBezTo>
                    <a:pt x="15977" y="21600"/>
                    <a:pt x="18368" y="20357"/>
                    <a:pt x="20014" y="13877"/>
                  </a:cubicBezTo>
                  <a:cubicBezTo>
                    <a:pt x="20930" y="10274"/>
                    <a:pt x="21500" y="5330"/>
                    <a:pt x="21600" y="0"/>
                  </a:cubicBezTo>
                </a:path>
              </a:pathLst>
            </a:custGeom>
            <a:blipFill rotWithShape="1">
              <a:blip r:embed="rId4"/>
              <a:srcRect l="0" t="0" r="0" b="0"/>
              <a:tile tx="0" ty="0" sx="100000" sy="100000" flip="none" algn="tl"/>
            </a:blipFill>
            <a:ln w="12700" cap="flat">
              <a:solidFill>
                <a:schemeClr val="accent1">
                  <a:hueOff val="109194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67" name="Shape 367"/>
          <p:cNvSpPr/>
          <p:nvPr/>
        </p:nvSpPr>
        <p:spPr>
          <a:xfrm>
            <a:off x="5031042" y="3117656"/>
            <a:ext cx="4372373" cy="3130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08" y="0"/>
                </a:moveTo>
                <a:cubicBezTo>
                  <a:pt x="1634" y="0"/>
                  <a:pt x="1494" y="196"/>
                  <a:pt x="1494" y="438"/>
                </a:cubicBezTo>
                <a:lnTo>
                  <a:pt x="1494" y="4447"/>
                </a:lnTo>
                <a:lnTo>
                  <a:pt x="0" y="21600"/>
                </a:lnTo>
                <a:lnTo>
                  <a:pt x="2394" y="8763"/>
                </a:lnTo>
                <a:lnTo>
                  <a:pt x="21286" y="8763"/>
                </a:lnTo>
                <a:cubicBezTo>
                  <a:pt x="21460" y="8763"/>
                  <a:pt x="21600" y="8567"/>
                  <a:pt x="21600" y="8325"/>
                </a:cubicBezTo>
                <a:lnTo>
                  <a:pt x="21600" y="438"/>
                </a:lnTo>
                <a:cubicBezTo>
                  <a:pt x="21600" y="196"/>
                  <a:pt x="21460" y="0"/>
                  <a:pt x="21286" y="0"/>
                </a:cubicBezTo>
                <a:lnTo>
                  <a:pt x="1808" y="0"/>
                </a:lnTo>
                <a:close/>
              </a:path>
            </a:pathLst>
          </a:cu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Controlled changes of requirements if any</a:t>
            </a:r>
          </a:p>
        </p:txBody>
      </p:sp>
      <p:sp>
        <p:nvSpPr>
          <p:cNvPr id="368" name="Shape 368"/>
          <p:cNvSpPr/>
          <p:nvPr/>
        </p:nvSpPr>
        <p:spPr>
          <a:xfrm>
            <a:off x="3156229" y="5871317"/>
            <a:ext cx="7575379" cy="2639793"/>
          </a:xfrm>
          <a:prstGeom prst="ellipse">
            <a:avLst/>
          </a:prstGeom>
          <a:blipFill>
            <a:blip r:embed="rId3">
              <a:alphaModFix amt="49366"/>
            </a:blip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372" name="Group 372"/>
          <p:cNvGrpSpPr/>
          <p:nvPr/>
        </p:nvGrpSpPr>
        <p:grpSpPr>
          <a:xfrm>
            <a:off x="10353950" y="956656"/>
            <a:ext cx="1953325" cy="1007688"/>
            <a:chOff x="0" y="0"/>
            <a:chExt cx="1953323" cy="1007686"/>
          </a:xfrm>
        </p:grpSpPr>
        <p:sp>
          <p:nvSpPr>
            <p:cNvPr id="369" name="Shape 369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Management</a:t>
              </a:r>
            </a:p>
          </p:txBody>
        </p:sp>
        <p:sp>
          <p:nvSpPr>
            <p:cNvPr id="370" name="Shape 370"/>
            <p:cNvSpPr/>
            <p:nvPr/>
          </p:nvSpPr>
          <p:spPr>
            <a:xfrm>
              <a:off x="101141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3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Change Management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5499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2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Baselining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747905 -0.107502" origin="layout" pathEditMode="relative">
                                      <p:cBhvr>
                                        <p:cTn id="6" dur="3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0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000"/>
                            </p:stCondLst>
                            <p:childTnLst>
                              <p:par>
                                <p:cTn id="12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4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0"/>
                            </p:stCondLst>
                            <p:childTnLst>
                              <p:par>
                                <p:cTn id="16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8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Class="entr" nodeType="after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000"/>
                            </p:stCondLst>
                            <p:childTnLst>
                              <p:par>
                                <p:cTn id="24" presetClass="entr" nodeType="afterEffect" presetSubtype="1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26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50"/>
                            </p:stCondLst>
                            <p:childTnLst>
                              <p:par>
                                <p:cTn id="34" presetClass="entr" nodeType="after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7" grpId="7"/>
      <p:bldP build="whole" bldLvl="1" animBg="1" rev="0" advAuto="0" spid="368" grpId="8"/>
      <p:bldP build="whole" bldLvl="1" animBg="1" rev="0" advAuto="0" spid="354" grpId="4"/>
      <p:bldP build="whole" bldLvl="1" animBg="1" rev="0" advAuto="0" spid="363" grpId="6"/>
      <p:bldP build="whole" bldLvl="1" animBg="1" rev="0" advAuto="0" spid="353" grpId="3"/>
      <p:bldP build="whole" bldLvl="1" animBg="1" rev="0" advAuto="0" spid="352" grpId="2"/>
      <p:bldP build="whole" bldLvl="1" animBg="1" rev="0" advAuto="0" spid="360" grpId="5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Change Management</a:t>
            </a:r>
          </a:p>
        </p:txBody>
      </p:sp>
      <p:sp>
        <p:nvSpPr>
          <p:cNvPr id="377" name="Shape 3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Times They Are A Changin’ (Bob Dylan, 1964)</a:t>
            </a:r>
          </a:p>
          <a:p>
            <a:pPr/>
            <a:r>
              <a:t>The Requirements They Are A Changin’ (Peter Bauer, 2012)</a:t>
            </a:r>
          </a:p>
        </p:txBody>
      </p:sp>
      <p:grpSp>
        <p:nvGrpSpPr>
          <p:cNvPr id="381" name="Group 381"/>
          <p:cNvGrpSpPr/>
          <p:nvPr/>
        </p:nvGrpSpPr>
        <p:grpSpPr>
          <a:xfrm>
            <a:off x="10353950" y="956656"/>
            <a:ext cx="1953325" cy="1007688"/>
            <a:chOff x="0" y="0"/>
            <a:chExt cx="1953323" cy="1007686"/>
          </a:xfrm>
        </p:grpSpPr>
        <p:sp>
          <p:nvSpPr>
            <p:cNvPr id="378" name="Shape 378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Management</a:t>
              </a:r>
            </a:p>
          </p:txBody>
        </p:sp>
        <p:sp>
          <p:nvSpPr>
            <p:cNvPr id="379" name="Shape 379"/>
            <p:cNvSpPr/>
            <p:nvPr/>
          </p:nvSpPr>
          <p:spPr>
            <a:xfrm>
              <a:off x="101141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Change Management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5499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2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Baselining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>
            <p:ph type="title"/>
          </p:nvPr>
        </p:nvSpPr>
        <p:spPr>
          <a:xfrm>
            <a:off x="355600" y="444500"/>
            <a:ext cx="9108265" cy="2044700"/>
          </a:xfrm>
          <a:prstGeom prst="rect">
            <a:avLst/>
          </a:prstGeom>
        </p:spPr>
        <p:txBody>
          <a:bodyPr/>
          <a:lstStyle/>
          <a:p>
            <a:pPr/>
            <a:r>
              <a:t>Healthy Change vs. Scope Creep</a:t>
            </a:r>
          </a:p>
        </p:txBody>
      </p:sp>
      <p:sp>
        <p:nvSpPr>
          <p:cNvPr id="384" name="Shape 384"/>
          <p:cNvSpPr/>
          <p:nvPr>
            <p:ph type="body" idx="1"/>
          </p:nvPr>
        </p:nvSpPr>
        <p:spPr>
          <a:xfrm>
            <a:off x="355600" y="2984500"/>
            <a:ext cx="8257739" cy="6324600"/>
          </a:xfrm>
          <a:prstGeom prst="rect">
            <a:avLst/>
          </a:prstGeom>
        </p:spPr>
        <p:txBody>
          <a:bodyPr/>
          <a:lstStyle/>
          <a:p>
            <a:pPr/>
            <a:r>
              <a:t>(In software) requirements have to change</a:t>
            </a:r>
          </a:p>
          <a:p>
            <a:pPr lvl="1"/>
            <a:r>
              <a:t>Best ideas come, when you have the first ideas in hand</a:t>
            </a:r>
          </a:p>
          <a:p>
            <a:pPr/>
            <a:r>
              <a:t>Nevertheless, creeping requirements at a late project stage may spoil a project seriously</a:t>
            </a:r>
          </a:p>
          <a:p>
            <a:pPr lvl="1"/>
            <a:r>
              <a:t>Take care of a thorough requirements development</a:t>
            </a:r>
          </a:p>
          <a:p>
            <a:pPr lvl="1"/>
            <a:r>
              <a:t>Learn how to say “NO”</a:t>
            </a:r>
          </a:p>
        </p:txBody>
      </p:sp>
      <p:pic>
        <p:nvPicPr>
          <p:cNvPr id="385" name="pasted-image.tif"/>
          <p:cNvPicPr>
            <a:picLocks noChangeAspect="1"/>
          </p:cNvPicPr>
          <p:nvPr/>
        </p:nvPicPr>
        <p:blipFill>
          <a:blip r:embed="rId2">
            <a:extLst/>
          </a:blip>
          <a:srcRect l="49778" t="20057" r="12589" b="12056"/>
          <a:stretch>
            <a:fillRect/>
          </a:stretch>
        </p:blipFill>
        <p:spPr>
          <a:xfrm>
            <a:off x="8422794" y="2957587"/>
            <a:ext cx="1644714" cy="2309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5" h="21542" fill="norm" stroke="1" extrusionOk="0">
                <a:moveTo>
                  <a:pt x="14319" y="5"/>
                </a:moveTo>
                <a:cubicBezTo>
                  <a:pt x="13946" y="-7"/>
                  <a:pt x="13341" y="4"/>
                  <a:pt x="12341" y="27"/>
                </a:cubicBezTo>
                <a:cubicBezTo>
                  <a:pt x="11022" y="58"/>
                  <a:pt x="7792" y="122"/>
                  <a:pt x="5166" y="175"/>
                </a:cubicBezTo>
                <a:cubicBezTo>
                  <a:pt x="1756" y="244"/>
                  <a:pt x="346" y="308"/>
                  <a:pt x="234" y="390"/>
                </a:cubicBezTo>
                <a:cubicBezTo>
                  <a:pt x="80" y="502"/>
                  <a:pt x="135" y="813"/>
                  <a:pt x="846" y="3958"/>
                </a:cubicBezTo>
                <a:cubicBezTo>
                  <a:pt x="923" y="4297"/>
                  <a:pt x="1253" y="5834"/>
                  <a:pt x="1583" y="7371"/>
                </a:cubicBezTo>
                <a:cubicBezTo>
                  <a:pt x="1914" y="8908"/>
                  <a:pt x="2300" y="10677"/>
                  <a:pt x="2440" y="11302"/>
                </a:cubicBezTo>
                <a:cubicBezTo>
                  <a:pt x="2580" y="11928"/>
                  <a:pt x="2733" y="12630"/>
                  <a:pt x="2778" y="12865"/>
                </a:cubicBezTo>
                <a:cubicBezTo>
                  <a:pt x="2822" y="13099"/>
                  <a:pt x="2948" y="13673"/>
                  <a:pt x="3053" y="14142"/>
                </a:cubicBezTo>
                <a:cubicBezTo>
                  <a:pt x="3158" y="14610"/>
                  <a:pt x="3395" y="15721"/>
                  <a:pt x="3582" y="16607"/>
                </a:cubicBezTo>
                <a:cubicBezTo>
                  <a:pt x="4157" y="19319"/>
                  <a:pt x="4538" y="21052"/>
                  <a:pt x="4589" y="21201"/>
                </a:cubicBezTo>
                <a:cubicBezTo>
                  <a:pt x="4625" y="21303"/>
                  <a:pt x="4523" y="21341"/>
                  <a:pt x="4236" y="21341"/>
                </a:cubicBezTo>
                <a:cubicBezTo>
                  <a:pt x="4096" y="21341"/>
                  <a:pt x="4015" y="21330"/>
                  <a:pt x="3956" y="21308"/>
                </a:cubicBezTo>
                <a:cubicBezTo>
                  <a:pt x="3962" y="21363"/>
                  <a:pt x="3962" y="21392"/>
                  <a:pt x="3961" y="21423"/>
                </a:cubicBezTo>
                <a:cubicBezTo>
                  <a:pt x="3962" y="21436"/>
                  <a:pt x="3961" y="21444"/>
                  <a:pt x="3961" y="21456"/>
                </a:cubicBezTo>
                <a:cubicBezTo>
                  <a:pt x="3961" y="21458"/>
                  <a:pt x="3961" y="21461"/>
                  <a:pt x="3961" y="21463"/>
                </a:cubicBezTo>
                <a:cubicBezTo>
                  <a:pt x="4559" y="21593"/>
                  <a:pt x="5410" y="21568"/>
                  <a:pt x="9013" y="21352"/>
                </a:cubicBezTo>
                <a:cubicBezTo>
                  <a:pt x="10399" y="21270"/>
                  <a:pt x="12699" y="21135"/>
                  <a:pt x="14121" y="21053"/>
                </a:cubicBezTo>
                <a:cubicBezTo>
                  <a:pt x="18596" y="20792"/>
                  <a:pt x="20807" y="20642"/>
                  <a:pt x="21218" y="20571"/>
                </a:cubicBezTo>
                <a:cubicBezTo>
                  <a:pt x="21593" y="20507"/>
                  <a:pt x="21600" y="20500"/>
                  <a:pt x="21312" y="20449"/>
                </a:cubicBezTo>
                <a:cubicBezTo>
                  <a:pt x="20908" y="20379"/>
                  <a:pt x="20873" y="20214"/>
                  <a:pt x="21255" y="20175"/>
                </a:cubicBezTo>
                <a:cubicBezTo>
                  <a:pt x="21526" y="20148"/>
                  <a:pt x="21548" y="20109"/>
                  <a:pt x="21473" y="19798"/>
                </a:cubicBezTo>
                <a:cubicBezTo>
                  <a:pt x="21426" y="19606"/>
                  <a:pt x="21295" y="19214"/>
                  <a:pt x="21182" y="18928"/>
                </a:cubicBezTo>
                <a:cubicBezTo>
                  <a:pt x="20987" y="18434"/>
                  <a:pt x="20683" y="17490"/>
                  <a:pt x="20092" y="15556"/>
                </a:cubicBezTo>
                <a:cubicBezTo>
                  <a:pt x="19947" y="15082"/>
                  <a:pt x="19624" y="14122"/>
                  <a:pt x="19375" y="13423"/>
                </a:cubicBezTo>
                <a:cubicBezTo>
                  <a:pt x="19126" y="12725"/>
                  <a:pt x="18819" y="11796"/>
                  <a:pt x="18695" y="11358"/>
                </a:cubicBezTo>
                <a:cubicBezTo>
                  <a:pt x="18571" y="10919"/>
                  <a:pt x="18321" y="10151"/>
                  <a:pt x="18140" y="9651"/>
                </a:cubicBezTo>
                <a:cubicBezTo>
                  <a:pt x="17958" y="9152"/>
                  <a:pt x="17699" y="8358"/>
                  <a:pt x="17558" y="7889"/>
                </a:cubicBezTo>
                <a:cubicBezTo>
                  <a:pt x="17417" y="7421"/>
                  <a:pt x="17179" y="6718"/>
                  <a:pt x="17034" y="6327"/>
                </a:cubicBezTo>
                <a:cubicBezTo>
                  <a:pt x="16888" y="5937"/>
                  <a:pt x="16717" y="5425"/>
                  <a:pt x="16650" y="5191"/>
                </a:cubicBezTo>
                <a:cubicBezTo>
                  <a:pt x="16582" y="4957"/>
                  <a:pt x="16278" y="4019"/>
                  <a:pt x="15975" y="3107"/>
                </a:cubicBezTo>
                <a:cubicBezTo>
                  <a:pt x="15672" y="2195"/>
                  <a:pt x="15344" y="1180"/>
                  <a:pt x="15243" y="849"/>
                </a:cubicBezTo>
                <a:cubicBezTo>
                  <a:pt x="15142" y="517"/>
                  <a:pt x="14988" y="180"/>
                  <a:pt x="14900" y="105"/>
                </a:cubicBezTo>
                <a:cubicBezTo>
                  <a:pt x="14833" y="47"/>
                  <a:pt x="14691" y="17"/>
                  <a:pt x="14319" y="5"/>
                </a:cubicBezTo>
                <a:close/>
                <a:moveTo>
                  <a:pt x="145" y="20031"/>
                </a:moveTo>
                <a:cubicBezTo>
                  <a:pt x="120" y="20200"/>
                  <a:pt x="78" y="20334"/>
                  <a:pt x="31" y="20412"/>
                </a:cubicBezTo>
                <a:cubicBezTo>
                  <a:pt x="20" y="20431"/>
                  <a:pt x="11" y="20446"/>
                  <a:pt x="0" y="20464"/>
                </a:cubicBezTo>
                <a:cubicBezTo>
                  <a:pt x="5" y="20471"/>
                  <a:pt x="11" y="20471"/>
                  <a:pt x="16" y="20479"/>
                </a:cubicBezTo>
                <a:cubicBezTo>
                  <a:pt x="76" y="20358"/>
                  <a:pt x="122" y="20213"/>
                  <a:pt x="145" y="20031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86" name="pasted-image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78851" y="6262975"/>
            <a:ext cx="4998457" cy="331897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7" name="pasted-image.tif"/>
          <p:cNvPicPr>
            <a:picLocks noChangeAspect="1"/>
          </p:cNvPicPr>
          <p:nvPr/>
        </p:nvPicPr>
        <p:blipFill>
          <a:blip r:embed="rId2">
            <a:extLst/>
          </a:blip>
          <a:srcRect l="17576" t="22528" r="50249" b="10499"/>
          <a:stretch>
            <a:fillRect/>
          </a:stretch>
        </p:blipFill>
        <p:spPr>
          <a:xfrm rot="480000">
            <a:off x="9675996" y="2979433"/>
            <a:ext cx="1406192" cy="2278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6" h="21533" fill="norm" stroke="1" extrusionOk="0">
                <a:moveTo>
                  <a:pt x="14804" y="10"/>
                </a:moveTo>
                <a:cubicBezTo>
                  <a:pt x="13326" y="-24"/>
                  <a:pt x="10647" y="30"/>
                  <a:pt x="5418" y="141"/>
                </a:cubicBezTo>
                <a:cubicBezTo>
                  <a:pt x="-192" y="260"/>
                  <a:pt x="-35" y="168"/>
                  <a:pt x="12" y="3265"/>
                </a:cubicBezTo>
                <a:cubicBezTo>
                  <a:pt x="71" y="7161"/>
                  <a:pt x="507" y="13800"/>
                  <a:pt x="902" y="16846"/>
                </a:cubicBezTo>
                <a:cubicBezTo>
                  <a:pt x="1035" y="17875"/>
                  <a:pt x="1106" y="18926"/>
                  <a:pt x="1058" y="19182"/>
                </a:cubicBezTo>
                <a:cubicBezTo>
                  <a:pt x="875" y="20170"/>
                  <a:pt x="1555" y="21086"/>
                  <a:pt x="2712" y="21403"/>
                </a:cubicBezTo>
                <a:cubicBezTo>
                  <a:pt x="3339" y="21575"/>
                  <a:pt x="3992" y="21576"/>
                  <a:pt x="7642" y="21407"/>
                </a:cubicBezTo>
                <a:cubicBezTo>
                  <a:pt x="17343" y="20956"/>
                  <a:pt x="19587" y="20812"/>
                  <a:pt x="19753" y="20626"/>
                </a:cubicBezTo>
                <a:cubicBezTo>
                  <a:pt x="19824" y="20547"/>
                  <a:pt x="19994" y="20507"/>
                  <a:pt x="20144" y="20536"/>
                </a:cubicBezTo>
                <a:cubicBezTo>
                  <a:pt x="20515" y="20610"/>
                  <a:pt x="21048" y="20135"/>
                  <a:pt x="21250" y="19546"/>
                </a:cubicBezTo>
                <a:cubicBezTo>
                  <a:pt x="21408" y="19087"/>
                  <a:pt x="21238" y="17947"/>
                  <a:pt x="20619" y="15263"/>
                </a:cubicBezTo>
                <a:cubicBezTo>
                  <a:pt x="20371" y="14189"/>
                  <a:pt x="18817" y="7120"/>
                  <a:pt x="18550" y="5857"/>
                </a:cubicBezTo>
                <a:cubicBezTo>
                  <a:pt x="18417" y="5223"/>
                  <a:pt x="18141" y="3898"/>
                  <a:pt x="17937" y="2913"/>
                </a:cubicBezTo>
                <a:cubicBezTo>
                  <a:pt x="17485" y="730"/>
                  <a:pt x="17473" y="708"/>
                  <a:pt x="16963" y="407"/>
                </a:cubicBezTo>
                <a:cubicBezTo>
                  <a:pt x="16555" y="167"/>
                  <a:pt x="16282" y="44"/>
                  <a:pt x="14804" y="1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88" name="pasted-image.tif"/>
          <p:cNvPicPr>
            <a:picLocks noChangeAspect="1"/>
          </p:cNvPicPr>
          <p:nvPr/>
        </p:nvPicPr>
        <p:blipFill>
          <a:blip r:embed="rId4">
            <a:extLst/>
          </a:blip>
          <a:srcRect l="20674" t="10524" r="20594" b="10549"/>
          <a:stretch>
            <a:fillRect/>
          </a:stretch>
        </p:blipFill>
        <p:spPr>
          <a:xfrm rot="21360000">
            <a:off x="10374518" y="3093133"/>
            <a:ext cx="2291557" cy="23096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7" fill="norm" stroke="1" extrusionOk="0">
                <a:moveTo>
                  <a:pt x="12079" y="2"/>
                </a:moveTo>
                <a:cubicBezTo>
                  <a:pt x="11948" y="10"/>
                  <a:pt x="11814" y="42"/>
                  <a:pt x="11616" y="102"/>
                </a:cubicBezTo>
                <a:cubicBezTo>
                  <a:pt x="11357" y="182"/>
                  <a:pt x="11103" y="248"/>
                  <a:pt x="11051" y="251"/>
                </a:cubicBezTo>
                <a:cubicBezTo>
                  <a:pt x="10924" y="257"/>
                  <a:pt x="10460" y="698"/>
                  <a:pt x="10504" y="770"/>
                </a:cubicBezTo>
                <a:cubicBezTo>
                  <a:pt x="10557" y="855"/>
                  <a:pt x="10090" y="1441"/>
                  <a:pt x="9970" y="1441"/>
                </a:cubicBezTo>
                <a:cubicBezTo>
                  <a:pt x="9911" y="1441"/>
                  <a:pt x="9862" y="1516"/>
                  <a:pt x="9857" y="1608"/>
                </a:cubicBezTo>
                <a:cubicBezTo>
                  <a:pt x="9847" y="1820"/>
                  <a:pt x="9756" y="1972"/>
                  <a:pt x="9670" y="1920"/>
                </a:cubicBezTo>
                <a:cubicBezTo>
                  <a:pt x="9583" y="1867"/>
                  <a:pt x="9427" y="2057"/>
                  <a:pt x="9386" y="2269"/>
                </a:cubicBezTo>
                <a:cubicBezTo>
                  <a:pt x="9338" y="2513"/>
                  <a:pt x="8616" y="3465"/>
                  <a:pt x="8522" y="3407"/>
                </a:cubicBezTo>
                <a:cubicBezTo>
                  <a:pt x="8477" y="3380"/>
                  <a:pt x="8468" y="3401"/>
                  <a:pt x="8499" y="3452"/>
                </a:cubicBezTo>
                <a:cubicBezTo>
                  <a:pt x="8571" y="3567"/>
                  <a:pt x="8071" y="4191"/>
                  <a:pt x="7961" y="4123"/>
                </a:cubicBezTo>
                <a:cubicBezTo>
                  <a:pt x="7911" y="4093"/>
                  <a:pt x="7901" y="4123"/>
                  <a:pt x="7931" y="4201"/>
                </a:cubicBezTo>
                <a:cubicBezTo>
                  <a:pt x="7964" y="4288"/>
                  <a:pt x="7904" y="4385"/>
                  <a:pt x="7744" y="4498"/>
                </a:cubicBezTo>
                <a:cubicBezTo>
                  <a:pt x="7613" y="4590"/>
                  <a:pt x="7527" y="4698"/>
                  <a:pt x="7553" y="4739"/>
                </a:cubicBezTo>
                <a:cubicBezTo>
                  <a:pt x="7607" y="4826"/>
                  <a:pt x="6237" y="6685"/>
                  <a:pt x="6139" y="6657"/>
                </a:cubicBezTo>
                <a:cubicBezTo>
                  <a:pt x="6103" y="6646"/>
                  <a:pt x="6093" y="6685"/>
                  <a:pt x="6116" y="6746"/>
                </a:cubicBezTo>
                <a:cubicBezTo>
                  <a:pt x="6140" y="6806"/>
                  <a:pt x="6089" y="6906"/>
                  <a:pt x="6004" y="6965"/>
                </a:cubicBezTo>
                <a:cubicBezTo>
                  <a:pt x="5919" y="7024"/>
                  <a:pt x="5851" y="7106"/>
                  <a:pt x="5851" y="7150"/>
                </a:cubicBezTo>
                <a:cubicBezTo>
                  <a:pt x="5851" y="7194"/>
                  <a:pt x="5773" y="7266"/>
                  <a:pt x="5679" y="7310"/>
                </a:cubicBezTo>
                <a:cubicBezTo>
                  <a:pt x="5584" y="7353"/>
                  <a:pt x="5524" y="7428"/>
                  <a:pt x="5544" y="7480"/>
                </a:cubicBezTo>
                <a:cubicBezTo>
                  <a:pt x="5596" y="7615"/>
                  <a:pt x="5122" y="8239"/>
                  <a:pt x="5017" y="8174"/>
                </a:cubicBezTo>
                <a:cubicBezTo>
                  <a:pt x="4964" y="8142"/>
                  <a:pt x="4945" y="8164"/>
                  <a:pt x="4968" y="8229"/>
                </a:cubicBezTo>
                <a:cubicBezTo>
                  <a:pt x="5010" y="8350"/>
                  <a:pt x="4435" y="9217"/>
                  <a:pt x="4242" y="9324"/>
                </a:cubicBezTo>
                <a:cubicBezTo>
                  <a:pt x="4177" y="9360"/>
                  <a:pt x="4113" y="9444"/>
                  <a:pt x="4104" y="9509"/>
                </a:cubicBezTo>
                <a:cubicBezTo>
                  <a:pt x="4074" y="9713"/>
                  <a:pt x="3817" y="10045"/>
                  <a:pt x="3730" y="9991"/>
                </a:cubicBezTo>
                <a:cubicBezTo>
                  <a:pt x="3684" y="9963"/>
                  <a:pt x="3668" y="9976"/>
                  <a:pt x="3696" y="10021"/>
                </a:cubicBezTo>
                <a:cubicBezTo>
                  <a:pt x="3756" y="10117"/>
                  <a:pt x="2412" y="11994"/>
                  <a:pt x="2304" y="11965"/>
                </a:cubicBezTo>
                <a:cubicBezTo>
                  <a:pt x="2238" y="11947"/>
                  <a:pt x="2196" y="12058"/>
                  <a:pt x="2218" y="12202"/>
                </a:cubicBezTo>
                <a:cubicBezTo>
                  <a:pt x="2223" y="12234"/>
                  <a:pt x="2157" y="12296"/>
                  <a:pt x="2069" y="12343"/>
                </a:cubicBezTo>
                <a:cubicBezTo>
                  <a:pt x="1980" y="12390"/>
                  <a:pt x="1927" y="12465"/>
                  <a:pt x="1953" y="12506"/>
                </a:cubicBezTo>
                <a:cubicBezTo>
                  <a:pt x="1978" y="12547"/>
                  <a:pt x="1899" y="12679"/>
                  <a:pt x="1777" y="12799"/>
                </a:cubicBezTo>
                <a:cubicBezTo>
                  <a:pt x="1655" y="12920"/>
                  <a:pt x="1550" y="13062"/>
                  <a:pt x="1541" y="13118"/>
                </a:cubicBezTo>
                <a:cubicBezTo>
                  <a:pt x="1519" y="13263"/>
                  <a:pt x="1120" y="13771"/>
                  <a:pt x="1029" y="13771"/>
                </a:cubicBezTo>
                <a:cubicBezTo>
                  <a:pt x="987" y="13771"/>
                  <a:pt x="950" y="13823"/>
                  <a:pt x="950" y="13890"/>
                </a:cubicBezTo>
                <a:cubicBezTo>
                  <a:pt x="950" y="14065"/>
                  <a:pt x="708" y="14410"/>
                  <a:pt x="621" y="14357"/>
                </a:cubicBezTo>
                <a:cubicBezTo>
                  <a:pt x="581" y="14333"/>
                  <a:pt x="557" y="14349"/>
                  <a:pt x="569" y="14391"/>
                </a:cubicBezTo>
                <a:cubicBezTo>
                  <a:pt x="581" y="14432"/>
                  <a:pt x="464" y="14675"/>
                  <a:pt x="310" y="14928"/>
                </a:cubicBezTo>
                <a:cubicBezTo>
                  <a:pt x="54" y="15351"/>
                  <a:pt x="29" y="15445"/>
                  <a:pt x="15" y="16067"/>
                </a:cubicBezTo>
                <a:lnTo>
                  <a:pt x="0" y="16750"/>
                </a:lnTo>
                <a:lnTo>
                  <a:pt x="397" y="17206"/>
                </a:lnTo>
                <a:cubicBezTo>
                  <a:pt x="614" y="17459"/>
                  <a:pt x="789" y="17645"/>
                  <a:pt x="789" y="17618"/>
                </a:cubicBezTo>
                <a:cubicBezTo>
                  <a:pt x="789" y="17591"/>
                  <a:pt x="865" y="17607"/>
                  <a:pt x="954" y="17655"/>
                </a:cubicBezTo>
                <a:cubicBezTo>
                  <a:pt x="1043" y="17702"/>
                  <a:pt x="1096" y="17777"/>
                  <a:pt x="1070" y="17818"/>
                </a:cubicBezTo>
                <a:cubicBezTo>
                  <a:pt x="1044" y="17859"/>
                  <a:pt x="1103" y="17884"/>
                  <a:pt x="1205" y="17874"/>
                </a:cubicBezTo>
                <a:cubicBezTo>
                  <a:pt x="1326" y="17861"/>
                  <a:pt x="1384" y="17891"/>
                  <a:pt x="1369" y="17963"/>
                </a:cubicBezTo>
                <a:cubicBezTo>
                  <a:pt x="1355" y="18031"/>
                  <a:pt x="1390" y="18055"/>
                  <a:pt x="1466" y="18026"/>
                </a:cubicBezTo>
                <a:cubicBezTo>
                  <a:pt x="1614" y="17970"/>
                  <a:pt x="2520" y="18431"/>
                  <a:pt x="2488" y="18545"/>
                </a:cubicBezTo>
                <a:cubicBezTo>
                  <a:pt x="2475" y="18590"/>
                  <a:pt x="2521" y="18604"/>
                  <a:pt x="2589" y="18578"/>
                </a:cubicBezTo>
                <a:cubicBezTo>
                  <a:pt x="2747" y="18518"/>
                  <a:pt x="3885" y="19030"/>
                  <a:pt x="4149" y="19279"/>
                </a:cubicBezTo>
                <a:cubicBezTo>
                  <a:pt x="4271" y="19396"/>
                  <a:pt x="4443" y="19467"/>
                  <a:pt x="4590" y="19465"/>
                </a:cubicBezTo>
                <a:cubicBezTo>
                  <a:pt x="4898" y="19460"/>
                  <a:pt x="6915" y="20381"/>
                  <a:pt x="6883" y="20511"/>
                </a:cubicBezTo>
                <a:cubicBezTo>
                  <a:pt x="6869" y="20569"/>
                  <a:pt x="6908" y="20587"/>
                  <a:pt x="6981" y="20559"/>
                </a:cubicBezTo>
                <a:cubicBezTo>
                  <a:pt x="7146" y="20496"/>
                  <a:pt x="8163" y="20977"/>
                  <a:pt x="8095" y="21086"/>
                </a:cubicBezTo>
                <a:cubicBezTo>
                  <a:pt x="8062" y="21140"/>
                  <a:pt x="8088" y="21152"/>
                  <a:pt x="8174" y="21119"/>
                </a:cubicBezTo>
                <a:cubicBezTo>
                  <a:pt x="8248" y="21091"/>
                  <a:pt x="8498" y="21141"/>
                  <a:pt x="8728" y="21231"/>
                </a:cubicBezTo>
                <a:cubicBezTo>
                  <a:pt x="8957" y="21320"/>
                  <a:pt x="9327" y="21444"/>
                  <a:pt x="9547" y="21505"/>
                </a:cubicBezTo>
                <a:cubicBezTo>
                  <a:pt x="9733" y="21557"/>
                  <a:pt x="9915" y="21584"/>
                  <a:pt x="10097" y="21587"/>
                </a:cubicBezTo>
                <a:cubicBezTo>
                  <a:pt x="10643" y="21594"/>
                  <a:pt x="11169" y="21379"/>
                  <a:pt x="11649" y="20949"/>
                </a:cubicBezTo>
                <a:cubicBezTo>
                  <a:pt x="11812" y="20803"/>
                  <a:pt x="11979" y="20679"/>
                  <a:pt x="12023" y="20674"/>
                </a:cubicBezTo>
                <a:cubicBezTo>
                  <a:pt x="12067" y="20669"/>
                  <a:pt x="12105" y="20620"/>
                  <a:pt x="12106" y="20563"/>
                </a:cubicBezTo>
                <a:cubicBezTo>
                  <a:pt x="12108" y="20380"/>
                  <a:pt x="12799" y="19396"/>
                  <a:pt x="12887" y="19450"/>
                </a:cubicBezTo>
                <a:cubicBezTo>
                  <a:pt x="12940" y="19482"/>
                  <a:pt x="12952" y="19453"/>
                  <a:pt x="12921" y="19372"/>
                </a:cubicBezTo>
                <a:cubicBezTo>
                  <a:pt x="12877" y="19257"/>
                  <a:pt x="13463" y="18188"/>
                  <a:pt x="13643" y="18055"/>
                </a:cubicBezTo>
                <a:cubicBezTo>
                  <a:pt x="13677" y="18031"/>
                  <a:pt x="13710" y="17972"/>
                  <a:pt x="13718" y="17926"/>
                </a:cubicBezTo>
                <a:cubicBezTo>
                  <a:pt x="13726" y="17879"/>
                  <a:pt x="14117" y="17238"/>
                  <a:pt x="14586" y="16501"/>
                </a:cubicBezTo>
                <a:cubicBezTo>
                  <a:pt x="15055" y="15764"/>
                  <a:pt x="15692" y="14733"/>
                  <a:pt x="16004" y="14209"/>
                </a:cubicBezTo>
                <a:cubicBezTo>
                  <a:pt x="16315" y="13684"/>
                  <a:pt x="16707" y="13051"/>
                  <a:pt x="16875" y="12803"/>
                </a:cubicBezTo>
                <a:cubicBezTo>
                  <a:pt x="17043" y="12555"/>
                  <a:pt x="17182" y="12333"/>
                  <a:pt x="17182" y="12310"/>
                </a:cubicBezTo>
                <a:cubicBezTo>
                  <a:pt x="17182" y="12253"/>
                  <a:pt x="19515" y="8441"/>
                  <a:pt x="20231" y="7328"/>
                </a:cubicBezTo>
                <a:cubicBezTo>
                  <a:pt x="21311" y="5649"/>
                  <a:pt x="21502" y="5250"/>
                  <a:pt x="21555" y="4568"/>
                </a:cubicBezTo>
                <a:lnTo>
                  <a:pt x="21600" y="3960"/>
                </a:lnTo>
                <a:lnTo>
                  <a:pt x="21162" y="3496"/>
                </a:lnTo>
                <a:cubicBezTo>
                  <a:pt x="20921" y="3240"/>
                  <a:pt x="20674" y="3016"/>
                  <a:pt x="20612" y="3003"/>
                </a:cubicBezTo>
                <a:cubicBezTo>
                  <a:pt x="20288" y="2934"/>
                  <a:pt x="19166" y="2475"/>
                  <a:pt x="19116" y="2391"/>
                </a:cubicBezTo>
                <a:cubicBezTo>
                  <a:pt x="19084" y="2338"/>
                  <a:pt x="18972" y="2300"/>
                  <a:pt x="18862" y="2306"/>
                </a:cubicBezTo>
                <a:cubicBezTo>
                  <a:pt x="18734" y="2312"/>
                  <a:pt x="18668" y="2276"/>
                  <a:pt x="18682" y="2209"/>
                </a:cubicBezTo>
                <a:cubicBezTo>
                  <a:pt x="18697" y="2139"/>
                  <a:pt x="18656" y="2122"/>
                  <a:pt x="18555" y="2154"/>
                </a:cubicBezTo>
                <a:cubicBezTo>
                  <a:pt x="18354" y="2217"/>
                  <a:pt x="17957" y="2063"/>
                  <a:pt x="18027" y="1950"/>
                </a:cubicBezTo>
                <a:cubicBezTo>
                  <a:pt x="18064" y="1891"/>
                  <a:pt x="18025" y="1878"/>
                  <a:pt x="17915" y="1913"/>
                </a:cubicBezTo>
                <a:cubicBezTo>
                  <a:pt x="17723" y="1973"/>
                  <a:pt x="17182" y="1767"/>
                  <a:pt x="17182" y="1634"/>
                </a:cubicBezTo>
                <a:cubicBezTo>
                  <a:pt x="17182" y="1584"/>
                  <a:pt x="17127" y="1564"/>
                  <a:pt x="17059" y="1590"/>
                </a:cubicBezTo>
                <a:cubicBezTo>
                  <a:pt x="16908" y="1647"/>
                  <a:pt x="13978" y="568"/>
                  <a:pt x="13856" y="410"/>
                </a:cubicBezTo>
                <a:cubicBezTo>
                  <a:pt x="13807" y="347"/>
                  <a:pt x="13701" y="319"/>
                  <a:pt x="13606" y="343"/>
                </a:cubicBezTo>
                <a:cubicBezTo>
                  <a:pt x="13499" y="371"/>
                  <a:pt x="13378" y="326"/>
                  <a:pt x="13269" y="217"/>
                </a:cubicBezTo>
                <a:cubicBezTo>
                  <a:pt x="13175" y="125"/>
                  <a:pt x="13067" y="68"/>
                  <a:pt x="13030" y="91"/>
                </a:cubicBezTo>
                <a:cubicBezTo>
                  <a:pt x="12992" y="114"/>
                  <a:pt x="12765" y="95"/>
                  <a:pt x="12525" y="47"/>
                </a:cubicBezTo>
                <a:cubicBezTo>
                  <a:pt x="12340" y="10"/>
                  <a:pt x="12211" y="-6"/>
                  <a:pt x="12079" y="2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392" name="Group 392"/>
          <p:cNvGrpSpPr/>
          <p:nvPr/>
        </p:nvGrpSpPr>
        <p:grpSpPr>
          <a:xfrm>
            <a:off x="10353950" y="956656"/>
            <a:ext cx="1953325" cy="1007688"/>
            <a:chOff x="0" y="0"/>
            <a:chExt cx="1953323" cy="1007686"/>
          </a:xfrm>
        </p:grpSpPr>
        <p:sp>
          <p:nvSpPr>
            <p:cNvPr id="389" name="Shape 389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5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Management</a:t>
              </a:r>
            </a:p>
          </p:txBody>
        </p:sp>
        <p:sp>
          <p:nvSpPr>
            <p:cNvPr id="390" name="Shape 390"/>
            <p:cNvSpPr/>
            <p:nvPr/>
          </p:nvSpPr>
          <p:spPr>
            <a:xfrm>
              <a:off x="101141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5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Change Management</a:t>
              </a:r>
            </a:p>
          </p:txBody>
        </p:sp>
        <p:sp>
          <p:nvSpPr>
            <p:cNvPr id="391" name="Shape 391"/>
            <p:cNvSpPr/>
            <p:nvPr/>
          </p:nvSpPr>
          <p:spPr>
            <a:xfrm>
              <a:off x="5499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5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2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Baselining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Class="entr" nodeType="after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Class="entr" nodeType="after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87" grpId="3"/>
      <p:bldP build="whole" bldLvl="1" animBg="1" rev="0" advAuto="0" spid="388" grpId="4"/>
      <p:bldP build="whole" bldLvl="1" animBg="1" rev="0" advAuto="0" spid="386" grpId="5"/>
      <p:bldP build="p" bldLvl="1" animBg="1" rev="0" advAuto="0" spid="384" grpId="1"/>
      <p:bldP build="whole" bldLvl="1" animBg="1" rev="0" advAuto="0" spid="385" grpId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>
            <p:ph type="title"/>
          </p:nvPr>
        </p:nvSpPr>
        <p:spPr>
          <a:xfrm>
            <a:off x="355600" y="444500"/>
            <a:ext cx="6878247" cy="2044700"/>
          </a:xfrm>
          <a:prstGeom prst="rect">
            <a:avLst/>
          </a:prstGeom>
        </p:spPr>
        <p:txBody>
          <a:bodyPr/>
          <a:lstStyle/>
          <a:p>
            <a:pPr/>
            <a:r>
              <a:t>Change Control Board</a:t>
            </a:r>
          </a:p>
        </p:txBody>
      </p:sp>
      <p:sp>
        <p:nvSpPr>
          <p:cNvPr id="395" name="Shape 395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After requirements development is finished</a:t>
            </a:r>
          </a:p>
          <a:p>
            <a:pPr/>
            <a:r>
              <a:t>Requirements changes must be handled carefully</a:t>
            </a:r>
          </a:p>
          <a:p>
            <a:pPr/>
            <a:r>
              <a:t>Change Control Board (CCB) takes care of change requests (CR)</a:t>
            </a:r>
          </a:p>
          <a:p>
            <a:pPr lvl="1"/>
            <a:r>
              <a:t>Customer</a:t>
            </a:r>
          </a:p>
          <a:p>
            <a:pPr lvl="1"/>
            <a:r>
              <a:t>Product owner</a:t>
            </a:r>
          </a:p>
        </p:txBody>
      </p:sp>
      <p:pic>
        <p:nvPicPr>
          <p:cNvPr id="396" name="pasted-image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43596" y="2143759"/>
            <a:ext cx="5009585" cy="63246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00" name="Group 400"/>
          <p:cNvGrpSpPr/>
          <p:nvPr/>
        </p:nvGrpSpPr>
        <p:grpSpPr>
          <a:xfrm>
            <a:off x="10353950" y="956656"/>
            <a:ext cx="1953325" cy="1007688"/>
            <a:chOff x="0" y="0"/>
            <a:chExt cx="1953323" cy="1007686"/>
          </a:xfrm>
        </p:grpSpPr>
        <p:sp>
          <p:nvSpPr>
            <p:cNvPr id="397" name="Shape 397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Management</a:t>
              </a:r>
            </a:p>
          </p:txBody>
        </p:sp>
        <p:sp>
          <p:nvSpPr>
            <p:cNvPr id="398" name="Shape 398"/>
            <p:cNvSpPr/>
            <p:nvPr/>
          </p:nvSpPr>
          <p:spPr>
            <a:xfrm>
              <a:off x="101141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Change Management</a:t>
              </a:r>
            </a:p>
          </p:txBody>
        </p:sp>
        <p:sp>
          <p:nvSpPr>
            <p:cNvPr id="399" name="Shape 399"/>
            <p:cNvSpPr/>
            <p:nvPr/>
          </p:nvSpPr>
          <p:spPr>
            <a:xfrm>
              <a:off x="5499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3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2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Baselining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95" grpId="1"/>
      <p:bldP build="whole" bldLvl="1" animBg="1" rev="0" advAuto="0" spid="396" grpId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Change Control Process</a:t>
            </a:r>
          </a:p>
        </p:txBody>
      </p:sp>
      <p:sp>
        <p:nvSpPr>
          <p:cNvPr id="403" name="Shape 403"/>
          <p:cNvSpPr/>
          <p:nvPr/>
        </p:nvSpPr>
        <p:spPr>
          <a:xfrm>
            <a:off x="2800511" y="3937388"/>
            <a:ext cx="2261570" cy="900625"/>
          </a:xfrm>
          <a:prstGeom prst="roundRect">
            <a:avLst>
              <a:gd name="adj" fmla="val 21152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Submitted</a:t>
            </a:r>
          </a:p>
        </p:txBody>
      </p:sp>
      <p:sp>
        <p:nvSpPr>
          <p:cNvPr id="404" name="Shape 404"/>
          <p:cNvSpPr/>
          <p:nvPr/>
        </p:nvSpPr>
        <p:spPr>
          <a:xfrm>
            <a:off x="2800511" y="6355180"/>
            <a:ext cx="2261570" cy="900625"/>
          </a:xfrm>
          <a:prstGeom prst="roundRect">
            <a:avLst>
              <a:gd name="adj" fmla="val 21152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Evaluated</a:t>
            </a:r>
          </a:p>
        </p:txBody>
      </p:sp>
      <p:sp>
        <p:nvSpPr>
          <p:cNvPr id="405" name="Shape 405"/>
          <p:cNvSpPr/>
          <p:nvPr/>
        </p:nvSpPr>
        <p:spPr>
          <a:xfrm>
            <a:off x="2172109" y="2620004"/>
            <a:ext cx="3518373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Somebody raises a</a:t>
            </a:r>
          </a:p>
          <a:p>
            <a:pPr/>
            <a:r>
              <a:t>change request (CR)</a:t>
            </a:r>
          </a:p>
        </p:txBody>
      </p:sp>
      <p:sp>
        <p:nvSpPr>
          <p:cNvPr id="406" name="Shape 406"/>
          <p:cNvSpPr/>
          <p:nvPr/>
        </p:nvSpPr>
        <p:spPr>
          <a:xfrm>
            <a:off x="3954855" y="6077022"/>
            <a:ext cx="1" cy="248044"/>
          </a:xfrm>
          <a:prstGeom prst="line">
            <a:avLst/>
          </a:prstGeom>
          <a:ln w="38100">
            <a:solidFill>
              <a:schemeClr val="accent1">
                <a:hueOff val="109194"/>
                <a:satOff val="-4874"/>
                <a:lumOff val="12971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07" name="Shape 407"/>
          <p:cNvSpPr/>
          <p:nvPr/>
        </p:nvSpPr>
        <p:spPr>
          <a:xfrm>
            <a:off x="2554717" y="5037795"/>
            <a:ext cx="2800277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Team evaluates</a:t>
            </a:r>
          </a:p>
          <a:p>
            <a:pPr/>
            <a:r>
              <a:t>impact of CR</a:t>
            </a:r>
          </a:p>
        </p:txBody>
      </p:sp>
      <p:sp>
        <p:nvSpPr>
          <p:cNvPr id="408" name="Shape 408"/>
          <p:cNvSpPr/>
          <p:nvPr/>
        </p:nvSpPr>
        <p:spPr>
          <a:xfrm>
            <a:off x="2455255" y="7455587"/>
            <a:ext cx="2952081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CCB decides to</a:t>
            </a:r>
          </a:p>
          <a:p>
            <a:pPr/>
            <a:r>
              <a:t>make the change</a:t>
            </a:r>
          </a:p>
        </p:txBody>
      </p:sp>
      <p:sp>
        <p:nvSpPr>
          <p:cNvPr id="409" name="Shape 409"/>
          <p:cNvSpPr/>
          <p:nvPr/>
        </p:nvSpPr>
        <p:spPr>
          <a:xfrm>
            <a:off x="2800511" y="8772972"/>
            <a:ext cx="2261570" cy="900624"/>
          </a:xfrm>
          <a:prstGeom prst="roundRect">
            <a:avLst>
              <a:gd name="adj" fmla="val 21152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Approved</a:t>
            </a:r>
          </a:p>
        </p:txBody>
      </p:sp>
      <p:sp>
        <p:nvSpPr>
          <p:cNvPr id="410" name="Shape 410"/>
          <p:cNvSpPr/>
          <p:nvPr/>
        </p:nvSpPr>
        <p:spPr>
          <a:xfrm>
            <a:off x="3931295" y="3659231"/>
            <a:ext cx="1" cy="248043"/>
          </a:xfrm>
          <a:prstGeom prst="line">
            <a:avLst/>
          </a:prstGeom>
          <a:ln w="38100">
            <a:solidFill>
              <a:schemeClr val="accent1">
                <a:hueOff val="109194"/>
                <a:satOff val="-4874"/>
                <a:lumOff val="12971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1" name="Shape 411"/>
          <p:cNvSpPr/>
          <p:nvPr/>
        </p:nvSpPr>
        <p:spPr>
          <a:xfrm>
            <a:off x="3931295" y="4868126"/>
            <a:ext cx="1" cy="248044"/>
          </a:xfrm>
          <a:prstGeom prst="line">
            <a:avLst/>
          </a:prstGeom>
          <a:ln w="38100">
            <a:solidFill>
              <a:schemeClr val="accent1">
                <a:hueOff val="109194"/>
                <a:satOff val="-4874"/>
                <a:lumOff val="12971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2" name="Shape 412"/>
          <p:cNvSpPr/>
          <p:nvPr/>
        </p:nvSpPr>
        <p:spPr>
          <a:xfrm>
            <a:off x="3931295" y="7285918"/>
            <a:ext cx="1" cy="248044"/>
          </a:xfrm>
          <a:prstGeom prst="line">
            <a:avLst/>
          </a:prstGeom>
          <a:ln w="38100">
            <a:solidFill>
              <a:schemeClr val="accent1">
                <a:hueOff val="109194"/>
                <a:satOff val="-4874"/>
                <a:lumOff val="12971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3" name="Shape 413"/>
          <p:cNvSpPr/>
          <p:nvPr/>
        </p:nvSpPr>
        <p:spPr>
          <a:xfrm>
            <a:off x="3931295" y="8494814"/>
            <a:ext cx="1" cy="248044"/>
          </a:xfrm>
          <a:prstGeom prst="line">
            <a:avLst/>
          </a:prstGeom>
          <a:ln w="38100">
            <a:solidFill>
              <a:schemeClr val="accent1">
                <a:hueOff val="109194"/>
                <a:satOff val="-4874"/>
                <a:lumOff val="12971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4" name="Shape 414"/>
          <p:cNvSpPr/>
          <p:nvPr/>
        </p:nvSpPr>
        <p:spPr>
          <a:xfrm>
            <a:off x="5139975" y="6805492"/>
            <a:ext cx="248044" cy="1"/>
          </a:xfrm>
          <a:prstGeom prst="line">
            <a:avLst/>
          </a:prstGeom>
          <a:ln w="38100">
            <a:solidFill>
              <a:schemeClr val="accent1">
                <a:hueOff val="109194"/>
                <a:satOff val="-4874"/>
                <a:lumOff val="12971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5" name="Shape 415"/>
          <p:cNvSpPr/>
          <p:nvPr/>
        </p:nvSpPr>
        <p:spPr>
          <a:xfrm>
            <a:off x="9316823" y="6355180"/>
            <a:ext cx="2261570" cy="900625"/>
          </a:xfrm>
          <a:prstGeom prst="roundRect">
            <a:avLst>
              <a:gd name="adj" fmla="val 21152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Rejected</a:t>
            </a:r>
          </a:p>
        </p:txBody>
      </p:sp>
      <p:sp>
        <p:nvSpPr>
          <p:cNvPr id="416" name="Shape 416"/>
          <p:cNvSpPr/>
          <p:nvPr/>
        </p:nvSpPr>
        <p:spPr>
          <a:xfrm>
            <a:off x="5465914" y="6246692"/>
            <a:ext cx="3426471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CCB decides not to</a:t>
            </a:r>
          </a:p>
          <a:p>
            <a:pPr/>
            <a:r>
              <a:t>make the change</a:t>
            </a:r>
          </a:p>
        </p:txBody>
      </p:sp>
      <p:sp>
        <p:nvSpPr>
          <p:cNvPr id="417" name="Shape 417"/>
          <p:cNvSpPr/>
          <p:nvPr/>
        </p:nvSpPr>
        <p:spPr>
          <a:xfrm>
            <a:off x="8980582" y="6805492"/>
            <a:ext cx="248043" cy="1"/>
          </a:xfrm>
          <a:prstGeom prst="line">
            <a:avLst/>
          </a:prstGeom>
          <a:ln w="38100">
            <a:solidFill>
              <a:schemeClr val="accent1">
                <a:hueOff val="109194"/>
                <a:satOff val="-4874"/>
                <a:lumOff val="12971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8" name="Shape 418"/>
          <p:cNvSpPr/>
          <p:nvPr/>
        </p:nvSpPr>
        <p:spPr>
          <a:xfrm>
            <a:off x="5088727" y="7568172"/>
            <a:ext cx="6229351" cy="17200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355" y="0"/>
                </a:moveTo>
                <a:cubicBezTo>
                  <a:pt x="5233" y="0"/>
                  <a:pt x="5134" y="357"/>
                  <a:pt x="5134" y="797"/>
                </a:cubicBezTo>
                <a:lnTo>
                  <a:pt x="5134" y="13691"/>
                </a:lnTo>
                <a:lnTo>
                  <a:pt x="0" y="21600"/>
                </a:lnTo>
                <a:lnTo>
                  <a:pt x="6374" y="15948"/>
                </a:lnTo>
                <a:lnTo>
                  <a:pt x="21380" y="15948"/>
                </a:lnTo>
                <a:cubicBezTo>
                  <a:pt x="21501" y="15948"/>
                  <a:pt x="21600" y="15591"/>
                  <a:pt x="21600" y="15151"/>
                </a:cubicBezTo>
                <a:lnTo>
                  <a:pt x="21600" y="797"/>
                </a:lnTo>
                <a:cubicBezTo>
                  <a:pt x="21600" y="357"/>
                  <a:pt x="21501" y="0"/>
                  <a:pt x="21380" y="0"/>
                </a:cubicBezTo>
                <a:lnTo>
                  <a:pt x="5355" y="0"/>
                </a:lnTo>
                <a:close/>
              </a:path>
            </a:pathLst>
          </a:cu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From here requirement is added to requirements list</a:t>
            </a:r>
          </a:p>
        </p:txBody>
      </p:sp>
      <p:sp>
        <p:nvSpPr>
          <p:cNvPr id="419" name="Shape 419"/>
          <p:cNvSpPr/>
          <p:nvPr/>
        </p:nvSpPr>
        <p:spPr>
          <a:xfrm>
            <a:off x="5331028" y="3209531"/>
            <a:ext cx="5331620" cy="24439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54" y="0"/>
                </a:moveTo>
                <a:cubicBezTo>
                  <a:pt x="6412" y="0"/>
                  <a:pt x="6296" y="251"/>
                  <a:pt x="6296" y="561"/>
                </a:cubicBezTo>
                <a:lnTo>
                  <a:pt x="6296" y="15300"/>
                </a:lnTo>
                <a:lnTo>
                  <a:pt x="0" y="21600"/>
                </a:lnTo>
                <a:lnTo>
                  <a:pt x="7600" y="16882"/>
                </a:lnTo>
                <a:lnTo>
                  <a:pt x="21343" y="16882"/>
                </a:lnTo>
                <a:cubicBezTo>
                  <a:pt x="21485" y="16882"/>
                  <a:pt x="21600" y="16631"/>
                  <a:pt x="21600" y="16321"/>
                </a:cubicBezTo>
                <a:lnTo>
                  <a:pt x="21600" y="561"/>
                </a:lnTo>
                <a:cubicBezTo>
                  <a:pt x="21600" y="251"/>
                  <a:pt x="21485" y="0"/>
                  <a:pt x="21343" y="0"/>
                </a:cubicBezTo>
                <a:lnTo>
                  <a:pt x="6554" y="0"/>
                </a:lnTo>
                <a:close/>
              </a:path>
            </a:pathLst>
          </a:cu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marL="228600" indent="-228600" algn="l">
              <a:buSzPct val="50000"/>
              <a:buChar char="✤"/>
              <a:defRPr>
                <a:solidFill>
                  <a:srgbClr val="FFFFFF"/>
                </a:solidFill>
              </a:defRPr>
            </a:pPr>
            <a:r>
              <a:t>Technical feasibility</a:t>
            </a:r>
          </a:p>
          <a:p>
            <a:pPr marL="228600" indent="-228600" algn="l">
              <a:buSzPct val="50000"/>
              <a:buChar char="✤"/>
              <a:defRPr>
                <a:solidFill>
                  <a:srgbClr val="FFFFFF"/>
                </a:solidFill>
              </a:defRPr>
            </a:pPr>
            <a:r>
              <a:t>Effort</a:t>
            </a:r>
          </a:p>
          <a:p>
            <a:pPr marL="228600" indent="-228600" algn="l">
              <a:buSzPct val="50000"/>
              <a:buChar char="✤"/>
              <a:defRPr>
                <a:solidFill>
                  <a:srgbClr val="FFFFFF"/>
                </a:solidFill>
              </a:defRPr>
            </a:pPr>
            <a:r>
              <a:t>Impact to time line</a:t>
            </a:r>
          </a:p>
        </p:txBody>
      </p:sp>
      <p:grpSp>
        <p:nvGrpSpPr>
          <p:cNvPr id="423" name="Group 423"/>
          <p:cNvGrpSpPr/>
          <p:nvPr/>
        </p:nvGrpSpPr>
        <p:grpSpPr>
          <a:xfrm>
            <a:off x="10353950" y="956656"/>
            <a:ext cx="1953325" cy="1007688"/>
            <a:chOff x="0" y="0"/>
            <a:chExt cx="1953323" cy="1007686"/>
          </a:xfrm>
        </p:grpSpPr>
        <p:sp>
          <p:nvSpPr>
            <p:cNvPr id="420" name="Shape 420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Management</a:t>
              </a:r>
            </a:p>
          </p:txBody>
        </p:sp>
        <p:sp>
          <p:nvSpPr>
            <p:cNvPr id="421" name="Shape 421"/>
            <p:cNvSpPr/>
            <p:nvPr/>
          </p:nvSpPr>
          <p:spPr>
            <a:xfrm>
              <a:off x="101141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Change Management</a:t>
              </a:r>
            </a:p>
          </p:txBody>
        </p:sp>
        <p:sp>
          <p:nvSpPr>
            <p:cNvPr id="422" name="Shape 422"/>
            <p:cNvSpPr/>
            <p:nvPr/>
          </p:nvSpPr>
          <p:spPr>
            <a:xfrm>
              <a:off x="5499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2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Baselining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1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0"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1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5"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Class="entr" nodeType="afterEffect" presetSubtype="1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9"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afterEffect" presetSubtype="1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27"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1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38"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Class="entr" nodeType="afterEffect" presetSubtype="1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42"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Class="entr" nodeType="afterEffect" presetSubtype="8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6"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ntr" nodeType="click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afterEffect" presetSubtype="1" presetID="2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54"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1" presetID="2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59"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Class="entr" nodeType="click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entr" nodeType="afterEffect" presetSubtype="8" presetID="2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67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Class="entr" nodeType="clickEffect" presetSubtype="8" presetID="2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2"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Class="entr" nodeType="clickEffect" presetSubtype="16" presetID="23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3" grpId="3"/>
      <p:bldP build="whole" bldLvl="1" animBg="1" rev="0" advAuto="0" spid="419" grpId="7"/>
      <p:bldP build="whole" bldLvl="1" animBg="1" rev="0" advAuto="0" spid="409" grpId="13"/>
      <p:bldP build="whole" bldLvl="1" animBg="1" rev="0" advAuto="0" spid="416" grpId="14"/>
      <p:bldP build="whole" bldLvl="1" animBg="1" rev="0" advAuto="0" spid="417" grpId="15"/>
      <p:bldP build="whole" bldLvl="1" animBg="1" rev="0" advAuto="0" spid="415" grpId="16"/>
      <p:bldP build="whole" bldLvl="1" animBg="1" rev="0" advAuto="0" spid="407" grpId="5"/>
      <p:bldP build="whole" bldLvl="1" animBg="1" rev="0" advAuto="0" spid="413" grpId="12"/>
      <p:bldP build="whole" bldLvl="1" animBg="1" rev="0" advAuto="0" spid="410" grpId="2"/>
      <p:bldP build="whole" bldLvl="1" animBg="1" rev="0" advAuto="0" spid="411" grpId="4"/>
      <p:bldP build="whole" bldLvl="1" animBg="1" rev="0" advAuto="0" spid="418" grpId="17"/>
      <p:bldP build="whole" bldLvl="1" animBg="1" rev="0" advAuto="0" spid="404" grpId="8"/>
      <p:bldP build="whole" bldLvl="1" animBg="1" rev="0" advAuto="0" spid="406" grpId="6"/>
      <p:bldP build="whole" bldLvl="1" animBg="1" rev="0" advAuto="0" spid="408" grpId="11"/>
      <p:bldP build="whole" bldLvl="1" animBg="1" rev="0" advAuto="0" spid="405" grpId="1"/>
      <p:bldP build="whole" bldLvl="1" animBg="1" rev="0" advAuto="0" spid="414" grpId="10"/>
      <p:bldP build="whole" bldLvl="1" animBg="1" rev="0" advAuto="0" spid="412" grpId="9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Every Project has Requirements</a:t>
            </a:r>
          </a:p>
        </p:txBody>
      </p:sp>
      <p:sp>
        <p:nvSpPr>
          <p:cNvPr id="153" name="Shape 153"/>
          <p:cNvSpPr/>
          <p:nvPr>
            <p:ph type="body" sz="half" idx="1"/>
          </p:nvPr>
        </p:nvSpPr>
        <p:spPr>
          <a:xfrm>
            <a:off x="355600" y="5613273"/>
            <a:ext cx="12293600" cy="3695827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05688" indent="-305688" defTabSz="484886">
              <a:spcBef>
                <a:spcPts val="3100"/>
              </a:spcBef>
              <a:defRPr sz="2490"/>
            </a:pPr>
            <a:r>
              <a:t>From the customer’s voice</a:t>
            </a:r>
          </a:p>
          <a:p>
            <a:pPr lvl="1" marL="674623" indent="-305688" defTabSz="484886">
              <a:spcBef>
                <a:spcPts val="3100"/>
              </a:spcBef>
              <a:defRPr sz="2490"/>
            </a:pPr>
            <a:r>
              <a:t>Discussions</a:t>
            </a:r>
          </a:p>
          <a:p>
            <a:pPr lvl="1" marL="674623" indent="-305688" defTabSz="484886">
              <a:spcBef>
                <a:spcPts val="3100"/>
              </a:spcBef>
              <a:defRPr sz="2490"/>
            </a:pPr>
            <a:r>
              <a:t>Observations</a:t>
            </a:r>
          </a:p>
          <a:p>
            <a:pPr lvl="1" marL="674623" indent="-305688" defTabSz="484886">
              <a:spcBef>
                <a:spcPts val="3100"/>
              </a:spcBef>
              <a:defRPr sz="2490"/>
            </a:pPr>
            <a:r>
              <a:t>Unstructured data</a:t>
            </a:r>
          </a:p>
          <a:p>
            <a:pPr marL="305688" indent="-305688" defTabSz="484886">
              <a:spcBef>
                <a:spcPts val="3100"/>
              </a:spcBef>
              <a:defRPr sz="2490"/>
            </a:pPr>
            <a:r>
              <a:t>To a technical description</a:t>
            </a:r>
          </a:p>
          <a:p>
            <a:pPr lvl="1" marL="674623" indent="-305688" defTabSz="484886">
              <a:spcBef>
                <a:spcPts val="3100"/>
              </a:spcBef>
              <a:defRPr sz="2490"/>
            </a:pPr>
            <a:r>
              <a:t>Detailed technical requirements</a:t>
            </a:r>
          </a:p>
          <a:p>
            <a:pPr lvl="1" marL="674623" indent="-305688" defTabSz="484886">
              <a:spcBef>
                <a:spcPts val="3100"/>
              </a:spcBef>
              <a:defRPr sz="2490"/>
            </a:pPr>
            <a:r>
              <a:t>Interfaces to people</a:t>
            </a:r>
          </a:p>
          <a:p>
            <a:pPr lvl="1" marL="674623" indent="-305688" defTabSz="484886">
              <a:spcBef>
                <a:spcPts val="3100"/>
              </a:spcBef>
              <a:defRPr sz="2490"/>
            </a:pPr>
            <a:r>
              <a:t>Interfaces to machines</a:t>
            </a:r>
          </a:p>
          <a:p>
            <a:pPr lvl="1" marL="674623" indent="-305688" defTabSz="484886">
              <a:spcBef>
                <a:spcPts val="3100"/>
              </a:spcBef>
              <a:defRPr sz="2490"/>
            </a:pPr>
            <a:r>
              <a:t>Interfaces to other systems</a:t>
            </a:r>
          </a:p>
        </p:txBody>
      </p:sp>
      <p:sp>
        <p:nvSpPr>
          <p:cNvPr id="154" name="Shape 154"/>
          <p:cNvSpPr/>
          <p:nvPr/>
        </p:nvSpPr>
        <p:spPr>
          <a:xfrm>
            <a:off x="1960302" y="2882899"/>
            <a:ext cx="9084196" cy="246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The hardest single part of building a software system is deciding precisely what to build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426" name="Shape 42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 are central to every software project</a:t>
            </a:r>
          </a:p>
          <a:p>
            <a:pPr/>
            <a:r>
              <a:t>Crucial is the translation from the customer’s language to a technical view</a:t>
            </a:r>
          </a:p>
          <a:p>
            <a:pPr/>
            <a:r>
              <a:t>Non-functional requirements must be considered as important as functional requirements</a:t>
            </a:r>
          </a:p>
          <a:p>
            <a:pPr/>
            <a:r>
              <a:t>A thorough requirements development is crucial for a successful project</a:t>
            </a:r>
          </a:p>
          <a:p>
            <a:pPr/>
            <a:r>
              <a:t>In later project stages a careful change management is necessary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2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Functional and Non-Functional Requirements</a:t>
            </a:r>
          </a:p>
        </p:txBody>
      </p:sp>
      <p:sp>
        <p:nvSpPr>
          <p:cNvPr id="157" name="Shape 1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Functional requirements</a:t>
            </a:r>
          </a:p>
          <a:p>
            <a:pPr lvl="1"/>
            <a:r>
              <a:t>Features</a:t>
            </a:r>
          </a:p>
          <a:p>
            <a:pPr lvl="1"/>
            <a:r>
              <a:t>Functions</a:t>
            </a:r>
          </a:p>
          <a:p>
            <a:pPr/>
            <a:r>
              <a:t>Non-functional requirements</a:t>
            </a:r>
          </a:p>
          <a:p>
            <a:pPr lvl="1"/>
            <a:r>
              <a:t>Availability</a:t>
            </a:r>
          </a:p>
          <a:p>
            <a:pPr lvl="1"/>
            <a:r>
              <a:t>Usability</a:t>
            </a:r>
          </a:p>
          <a:p>
            <a:pPr lvl="1"/>
            <a:r>
              <a:t>Robustness</a:t>
            </a:r>
          </a:p>
          <a:p>
            <a:pPr/>
            <a:r>
              <a:t>Non-functional requirements</a:t>
            </a:r>
          </a:p>
          <a:p>
            <a:pPr lvl="1"/>
            <a:r>
              <a:t>Maintainability</a:t>
            </a:r>
          </a:p>
          <a:p>
            <a:pPr lvl="1"/>
            <a:r>
              <a:t>Portability</a:t>
            </a:r>
          </a:p>
          <a:p>
            <a:pPr lvl="1"/>
            <a:r>
              <a:t>Reusability</a:t>
            </a:r>
          </a:p>
          <a:p>
            <a:pPr lvl="1"/>
            <a:r>
              <a:t>Testability</a:t>
            </a:r>
          </a:p>
        </p:txBody>
      </p:sp>
      <p:sp>
        <p:nvSpPr>
          <p:cNvPr id="158" name="Shape 158"/>
          <p:cNvSpPr/>
          <p:nvPr/>
        </p:nvSpPr>
        <p:spPr>
          <a:xfrm>
            <a:off x="3155553" y="7741046"/>
            <a:ext cx="3500041" cy="1796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5450" y="8546"/>
                </a:lnTo>
                <a:lnTo>
                  <a:pt x="5450" y="20837"/>
                </a:lnTo>
                <a:cubicBezTo>
                  <a:pt x="5450" y="21258"/>
                  <a:pt x="5625" y="21600"/>
                  <a:pt x="5841" y="21600"/>
                </a:cubicBezTo>
                <a:lnTo>
                  <a:pt x="21208" y="21600"/>
                </a:lnTo>
                <a:cubicBezTo>
                  <a:pt x="21425" y="21600"/>
                  <a:pt x="21600" y="21258"/>
                  <a:pt x="21600" y="20837"/>
                </a:cubicBezTo>
                <a:lnTo>
                  <a:pt x="21600" y="7095"/>
                </a:lnTo>
                <a:cubicBezTo>
                  <a:pt x="21600" y="6673"/>
                  <a:pt x="21425" y="6332"/>
                  <a:pt x="21208" y="6332"/>
                </a:cubicBezTo>
                <a:lnTo>
                  <a:pt x="6949" y="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User’s Perspective</a:t>
            </a:r>
          </a:p>
        </p:txBody>
      </p:sp>
      <p:sp>
        <p:nvSpPr>
          <p:cNvPr id="159" name="Shape 159"/>
          <p:cNvSpPr/>
          <p:nvPr/>
        </p:nvSpPr>
        <p:spPr>
          <a:xfrm>
            <a:off x="9416653" y="6481365"/>
            <a:ext cx="3182541" cy="3043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3838" y="14947"/>
                </a:lnTo>
                <a:lnTo>
                  <a:pt x="3838" y="21149"/>
                </a:lnTo>
                <a:cubicBezTo>
                  <a:pt x="3838" y="21398"/>
                  <a:pt x="4031" y="21600"/>
                  <a:pt x="4269" y="21600"/>
                </a:cubicBezTo>
                <a:lnTo>
                  <a:pt x="21169" y="21600"/>
                </a:lnTo>
                <a:cubicBezTo>
                  <a:pt x="21407" y="21600"/>
                  <a:pt x="21600" y="21398"/>
                  <a:pt x="21600" y="21149"/>
                </a:cubicBezTo>
                <a:lnTo>
                  <a:pt x="21600" y="13038"/>
                </a:lnTo>
                <a:cubicBezTo>
                  <a:pt x="21600" y="12789"/>
                  <a:pt x="21407" y="12587"/>
                  <a:pt x="21169" y="12587"/>
                </a:cubicBezTo>
                <a:lnTo>
                  <a:pt x="5051" y="1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Developer’s Perspective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5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5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5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9" grpId="3"/>
      <p:bldP build="whole" bldLvl="1" animBg="1" rev="0" advAuto="0" spid="158" grpId="2"/>
      <p:bldP build="p" bldLvl="1" animBg="1" rev="0" advAuto="0" spid="15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 Development and Requirements Management</a:t>
            </a:r>
          </a:p>
        </p:txBody>
      </p:sp>
      <p:sp>
        <p:nvSpPr>
          <p:cNvPr id="162" name="Shape 162"/>
          <p:cNvSpPr/>
          <p:nvPr/>
        </p:nvSpPr>
        <p:spPr>
          <a:xfrm>
            <a:off x="3845222" y="3238500"/>
            <a:ext cx="5314356" cy="863600"/>
          </a:xfrm>
          <a:prstGeom prst="roundRect">
            <a:avLst>
              <a:gd name="adj" fmla="val 2205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Requirements</a:t>
            </a:r>
          </a:p>
        </p:txBody>
      </p:sp>
      <p:sp>
        <p:nvSpPr>
          <p:cNvPr id="163" name="Shape 163"/>
          <p:cNvSpPr/>
          <p:nvPr/>
        </p:nvSpPr>
        <p:spPr>
          <a:xfrm>
            <a:off x="828972" y="4724272"/>
            <a:ext cx="5314356" cy="863601"/>
          </a:xfrm>
          <a:prstGeom prst="roundRect">
            <a:avLst>
              <a:gd name="adj" fmla="val 2205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Requirements Development</a:t>
            </a:r>
          </a:p>
        </p:txBody>
      </p:sp>
      <p:sp>
        <p:nvSpPr>
          <p:cNvPr id="164" name="Shape 164"/>
          <p:cNvSpPr/>
          <p:nvPr/>
        </p:nvSpPr>
        <p:spPr>
          <a:xfrm>
            <a:off x="6861472" y="4724272"/>
            <a:ext cx="5314356" cy="863601"/>
          </a:xfrm>
          <a:prstGeom prst="roundRect">
            <a:avLst>
              <a:gd name="adj" fmla="val 2205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Requirements Management</a:t>
            </a:r>
          </a:p>
        </p:txBody>
      </p:sp>
      <p:sp>
        <p:nvSpPr>
          <p:cNvPr id="165" name="Shape 165"/>
          <p:cNvSpPr/>
          <p:nvPr/>
        </p:nvSpPr>
        <p:spPr>
          <a:xfrm>
            <a:off x="9613193" y="6210046"/>
            <a:ext cx="2413001" cy="1255812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Change Management</a:t>
            </a:r>
          </a:p>
        </p:txBody>
      </p:sp>
      <p:sp>
        <p:nvSpPr>
          <p:cNvPr id="166" name="Shape 166"/>
          <p:cNvSpPr/>
          <p:nvPr/>
        </p:nvSpPr>
        <p:spPr>
          <a:xfrm>
            <a:off x="7011106" y="6210046"/>
            <a:ext cx="2413001" cy="1255812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Baselining</a:t>
            </a:r>
          </a:p>
        </p:txBody>
      </p:sp>
      <p:sp>
        <p:nvSpPr>
          <p:cNvPr id="167" name="Shape 167"/>
          <p:cNvSpPr/>
          <p:nvPr/>
        </p:nvSpPr>
        <p:spPr>
          <a:xfrm>
            <a:off x="1006828" y="6210046"/>
            <a:ext cx="2413001" cy="1255812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Elicitation</a:t>
            </a:r>
          </a:p>
        </p:txBody>
      </p:sp>
      <p:sp>
        <p:nvSpPr>
          <p:cNvPr id="168" name="Shape 168"/>
          <p:cNvSpPr/>
          <p:nvPr/>
        </p:nvSpPr>
        <p:spPr>
          <a:xfrm>
            <a:off x="1006828" y="7695818"/>
            <a:ext cx="2413001" cy="1255813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Analysis</a:t>
            </a:r>
          </a:p>
        </p:txBody>
      </p:sp>
      <p:sp>
        <p:nvSpPr>
          <p:cNvPr id="169" name="Shape 169"/>
          <p:cNvSpPr/>
          <p:nvPr/>
        </p:nvSpPr>
        <p:spPr>
          <a:xfrm>
            <a:off x="3552471" y="6210046"/>
            <a:ext cx="2413001" cy="1255812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Specification</a:t>
            </a:r>
          </a:p>
        </p:txBody>
      </p:sp>
      <p:sp>
        <p:nvSpPr>
          <p:cNvPr id="170" name="Shape 170"/>
          <p:cNvSpPr/>
          <p:nvPr/>
        </p:nvSpPr>
        <p:spPr>
          <a:xfrm>
            <a:off x="3552471" y="7695818"/>
            <a:ext cx="2413001" cy="1255813"/>
          </a:xfrm>
          <a:prstGeom prst="roundRect">
            <a:avLst>
              <a:gd name="adj" fmla="val 1516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Validation</a:t>
            </a:r>
          </a:p>
        </p:txBody>
      </p:sp>
      <p:pic>
        <p:nvPicPr>
          <p:cNvPr id="171" name="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5284" y="3888228"/>
            <a:ext cx="6652559" cy="581864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8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5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9" grpId="4"/>
      <p:bldP build="whole" bldLvl="1" animBg="1" rev="0" advAuto="0" spid="164" grpId="2"/>
      <p:bldP build="whole" bldLvl="1" animBg="1" rev="0" advAuto="0" spid="170" grpId="6"/>
      <p:bldP build="whole" bldLvl="1" animBg="1" rev="0" advAuto="0" spid="163" grpId="1"/>
      <p:bldP build="whole" bldLvl="1" animBg="1" rev="0" advAuto="0" spid="168" grpId="5"/>
      <p:bldP build="whole" bldLvl="1" animBg="1" rev="0" advAuto="0" spid="171" grpId="9"/>
      <p:bldP build="whole" bldLvl="1" animBg="1" rev="0" advAuto="0" spid="166" grpId="7"/>
      <p:bldP build="whole" bldLvl="1" animBg="1" rev="0" advAuto="0" spid="165" grpId="8"/>
      <p:bldP build="whole" bldLvl="1" animBg="1" rev="0" advAuto="0" spid="167" grpId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 Elicitation</a:t>
            </a:r>
          </a:p>
        </p:txBody>
      </p:sp>
      <p:grpSp>
        <p:nvGrpSpPr>
          <p:cNvPr id="177" name="Group 177"/>
          <p:cNvGrpSpPr/>
          <p:nvPr/>
        </p:nvGrpSpPr>
        <p:grpSpPr>
          <a:xfrm>
            <a:off x="451602" y="3243961"/>
            <a:ext cx="2914967" cy="2527301"/>
            <a:chOff x="0" y="0"/>
            <a:chExt cx="2914966" cy="2527300"/>
          </a:xfrm>
        </p:grpSpPr>
        <p:pic>
          <p:nvPicPr>
            <p:cNvPr id="175" name="pasted-image.ti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914967" cy="20448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" name="Shape 176"/>
            <p:cNvSpPr/>
            <p:nvPr/>
          </p:nvSpPr>
          <p:spPr>
            <a:xfrm>
              <a:off x="713469" y="1917700"/>
              <a:ext cx="174806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Interview</a:t>
              </a:r>
            </a:p>
          </p:txBody>
        </p:sp>
      </p:grpSp>
      <p:grpSp>
        <p:nvGrpSpPr>
          <p:cNvPr id="180" name="Group 180"/>
          <p:cNvGrpSpPr/>
          <p:nvPr/>
        </p:nvGrpSpPr>
        <p:grpSpPr>
          <a:xfrm>
            <a:off x="539449" y="6210300"/>
            <a:ext cx="3759084" cy="3067051"/>
            <a:chOff x="0" y="0"/>
            <a:chExt cx="3759083" cy="3067050"/>
          </a:xfrm>
        </p:grpSpPr>
        <p:pic>
          <p:nvPicPr>
            <p:cNvPr id="178" name="pasted-image.tif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6037"/>
            <a:stretch>
              <a:fillRect/>
            </a:stretch>
          </p:blipFill>
          <p:spPr>
            <a:xfrm>
              <a:off x="0" y="0"/>
              <a:ext cx="3759084" cy="25195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9" name="Shape 179"/>
            <p:cNvSpPr/>
            <p:nvPr/>
          </p:nvSpPr>
          <p:spPr>
            <a:xfrm>
              <a:off x="628662" y="2457450"/>
              <a:ext cx="2501876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Questionnaire</a:t>
              </a:r>
            </a:p>
          </p:txBody>
        </p:sp>
      </p:grpSp>
      <p:grpSp>
        <p:nvGrpSpPr>
          <p:cNvPr id="183" name="Group 183"/>
          <p:cNvGrpSpPr/>
          <p:nvPr/>
        </p:nvGrpSpPr>
        <p:grpSpPr>
          <a:xfrm>
            <a:off x="9510516" y="3540031"/>
            <a:ext cx="3190578" cy="3270697"/>
            <a:chOff x="0" y="0"/>
            <a:chExt cx="3190577" cy="3270696"/>
          </a:xfrm>
        </p:grpSpPr>
        <p:pic>
          <p:nvPicPr>
            <p:cNvPr id="181" name="pasted-image.tif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7984" t="16082" r="7984" b="1454"/>
            <a:stretch>
              <a:fillRect/>
            </a:stretch>
          </p:blipFill>
          <p:spPr>
            <a:xfrm>
              <a:off x="366563" y="0"/>
              <a:ext cx="2457287" cy="27186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2" name="Shape 182"/>
            <p:cNvSpPr/>
            <p:nvPr/>
          </p:nvSpPr>
          <p:spPr>
            <a:xfrm>
              <a:off x="-1" y="2661096"/>
              <a:ext cx="3190579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(Self-)Observation</a:t>
              </a:r>
            </a:p>
          </p:txBody>
        </p:sp>
      </p:grpSp>
      <p:grpSp>
        <p:nvGrpSpPr>
          <p:cNvPr id="186" name="Group 186"/>
          <p:cNvGrpSpPr/>
          <p:nvPr/>
        </p:nvGrpSpPr>
        <p:grpSpPr>
          <a:xfrm>
            <a:off x="8444066" y="7159364"/>
            <a:ext cx="3081553" cy="2506529"/>
            <a:chOff x="0" y="0"/>
            <a:chExt cx="3081551" cy="2506528"/>
          </a:xfrm>
        </p:grpSpPr>
        <p:pic>
          <p:nvPicPr>
            <p:cNvPr id="184" name="pasted-image.ti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3081552" cy="2044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5" name="Shape 185"/>
            <p:cNvSpPr/>
            <p:nvPr/>
          </p:nvSpPr>
          <p:spPr>
            <a:xfrm>
              <a:off x="72642" y="1896928"/>
              <a:ext cx="293626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Document study</a:t>
              </a:r>
            </a:p>
          </p:txBody>
        </p:sp>
      </p:grpSp>
      <p:grpSp>
        <p:nvGrpSpPr>
          <p:cNvPr id="189" name="Group 189"/>
          <p:cNvGrpSpPr/>
          <p:nvPr/>
        </p:nvGrpSpPr>
        <p:grpSpPr>
          <a:xfrm>
            <a:off x="4398064" y="5157064"/>
            <a:ext cx="3660317" cy="3607979"/>
            <a:chOff x="0" y="0"/>
            <a:chExt cx="3660316" cy="3607978"/>
          </a:xfrm>
        </p:grpSpPr>
        <p:pic>
          <p:nvPicPr>
            <p:cNvPr id="187" name="pasted-image.tif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324079" y="0"/>
              <a:ext cx="3012158" cy="30121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8" name="Shape 188"/>
            <p:cNvSpPr/>
            <p:nvPr/>
          </p:nvSpPr>
          <p:spPr>
            <a:xfrm>
              <a:off x="-1" y="2998378"/>
              <a:ext cx="366031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Elicitation Workshop</a:t>
              </a:r>
            </a:p>
          </p:txBody>
        </p:sp>
      </p:grpSp>
      <p:grpSp>
        <p:nvGrpSpPr>
          <p:cNvPr id="195" name="Group 195"/>
          <p:cNvGrpSpPr/>
          <p:nvPr/>
        </p:nvGrpSpPr>
        <p:grpSpPr>
          <a:xfrm>
            <a:off x="10489261" y="689954"/>
            <a:ext cx="1953324" cy="1553792"/>
            <a:chOff x="0" y="0"/>
            <a:chExt cx="1953323" cy="1553790"/>
          </a:xfrm>
        </p:grpSpPr>
        <p:sp>
          <p:nvSpPr>
            <p:cNvPr id="190" name="Shape 190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7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Development</a:t>
              </a:r>
            </a:p>
          </p:txBody>
        </p:sp>
        <p:sp>
          <p:nvSpPr>
            <p:cNvPr id="191" name="Shape 191"/>
            <p:cNvSpPr/>
            <p:nvPr/>
          </p:nvSpPr>
          <p:spPr>
            <a:xfrm>
              <a:off x="6537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7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Elicitation</a:t>
              </a:r>
            </a:p>
          </p:txBody>
        </p:sp>
        <p:sp>
          <p:nvSpPr>
            <p:cNvPr id="192" name="Shape 192"/>
            <p:cNvSpPr/>
            <p:nvPr/>
          </p:nvSpPr>
          <p:spPr>
            <a:xfrm>
              <a:off x="65371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7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Analysis</a:t>
              </a:r>
            </a:p>
          </p:txBody>
        </p:sp>
        <p:sp>
          <p:nvSpPr>
            <p:cNvPr id="193" name="Shape 193"/>
            <p:cNvSpPr/>
            <p:nvPr/>
          </p:nvSpPr>
          <p:spPr>
            <a:xfrm>
              <a:off x="100103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7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Specification</a:t>
              </a:r>
            </a:p>
          </p:txBody>
        </p:sp>
        <p:sp>
          <p:nvSpPr>
            <p:cNvPr id="194" name="Shape 194"/>
            <p:cNvSpPr/>
            <p:nvPr/>
          </p:nvSpPr>
          <p:spPr>
            <a:xfrm>
              <a:off x="1001038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7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Validation</a:t>
              </a:r>
            </a:p>
          </p:txBody>
        </p:sp>
      </p:grpSp>
      <p:sp>
        <p:nvSpPr>
          <p:cNvPr id="196" name="Shape 196"/>
          <p:cNvSpPr/>
          <p:nvPr/>
        </p:nvSpPr>
        <p:spPr>
          <a:xfrm>
            <a:off x="3632212" y="2930144"/>
            <a:ext cx="5781798" cy="165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Hearing the Customer’s Voice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3" grpId="3"/>
      <p:bldP build="whole" bldLvl="1" animBg="1" rev="0" advAuto="0" spid="177" grpId="1"/>
      <p:bldP build="whole" bldLvl="1" animBg="1" rev="0" advAuto="0" spid="189" grpId="5"/>
      <p:bldP build="whole" bldLvl="1" animBg="1" rev="0" advAuto="0" spid="186" grpId="4"/>
      <p:bldP build="whole" bldLvl="1" animBg="1" rev="0" advAuto="0" spid="180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 Analysis</a:t>
            </a:r>
          </a:p>
        </p:txBody>
      </p:sp>
      <p:grpSp>
        <p:nvGrpSpPr>
          <p:cNvPr id="201" name="Group 201"/>
          <p:cNvGrpSpPr/>
          <p:nvPr/>
        </p:nvGrpSpPr>
        <p:grpSpPr>
          <a:xfrm>
            <a:off x="368451" y="2937981"/>
            <a:ext cx="3023147" cy="2908174"/>
            <a:chOff x="0" y="0"/>
            <a:chExt cx="3023145" cy="2908173"/>
          </a:xfrm>
        </p:grpSpPr>
        <p:pic>
          <p:nvPicPr>
            <p:cNvPr id="199" name="pasted-image.ti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1836" y="0"/>
              <a:ext cx="2959474" cy="22557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0" name="Shape 200"/>
            <p:cNvSpPr/>
            <p:nvPr/>
          </p:nvSpPr>
          <p:spPr>
            <a:xfrm>
              <a:off x="-1" y="2298573"/>
              <a:ext cx="302314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Domain Analysis</a:t>
              </a:r>
            </a:p>
          </p:txBody>
        </p:sp>
      </p:grpSp>
      <p:grpSp>
        <p:nvGrpSpPr>
          <p:cNvPr id="206" name="Group 206"/>
          <p:cNvGrpSpPr/>
          <p:nvPr/>
        </p:nvGrpSpPr>
        <p:grpSpPr>
          <a:xfrm>
            <a:off x="2244497" y="7039634"/>
            <a:ext cx="2734395" cy="2703636"/>
            <a:chOff x="0" y="0"/>
            <a:chExt cx="2734393" cy="2703634"/>
          </a:xfrm>
        </p:grpSpPr>
        <p:grpSp>
          <p:nvGrpSpPr>
            <p:cNvPr id="204" name="Group 204"/>
            <p:cNvGrpSpPr/>
            <p:nvPr/>
          </p:nvGrpSpPr>
          <p:grpSpPr>
            <a:xfrm>
              <a:off x="0" y="0"/>
              <a:ext cx="2734394" cy="2129031"/>
              <a:chOff x="0" y="0"/>
              <a:chExt cx="2734393" cy="2129030"/>
            </a:xfrm>
          </p:grpSpPr>
          <p:pic>
            <p:nvPicPr>
              <p:cNvPr id="202" name="pasted-image.ti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0" y="0"/>
                <a:ext cx="2734394" cy="212903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03" name="Shape 203"/>
              <p:cNvSpPr/>
              <p:nvPr/>
            </p:nvSpPr>
            <p:spPr>
              <a:xfrm>
                <a:off x="545020" y="104012"/>
                <a:ext cx="2081462" cy="1921007"/>
              </a:xfrm>
              <a:prstGeom prst="rect">
                <a:avLst/>
              </a:prstGeom>
              <a:noFill/>
              <a:ln w="12700" cap="flat">
                <a:solidFill>
                  <a:srgbClr val="A8A49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sp>
          <p:nvSpPr>
            <p:cNvPr id="205" name="Shape 205"/>
            <p:cNvSpPr/>
            <p:nvPr/>
          </p:nvSpPr>
          <p:spPr>
            <a:xfrm>
              <a:off x="459214" y="2094034"/>
              <a:ext cx="1815965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Use Cases</a:t>
              </a:r>
            </a:p>
          </p:txBody>
        </p:sp>
      </p:grpSp>
      <p:grpSp>
        <p:nvGrpSpPr>
          <p:cNvPr id="209" name="Group 209"/>
          <p:cNvGrpSpPr/>
          <p:nvPr/>
        </p:nvGrpSpPr>
        <p:grpSpPr>
          <a:xfrm>
            <a:off x="7250969" y="7103678"/>
            <a:ext cx="2734395" cy="2575549"/>
            <a:chOff x="0" y="0"/>
            <a:chExt cx="2734393" cy="2575547"/>
          </a:xfrm>
        </p:grpSpPr>
        <p:pic>
          <p:nvPicPr>
            <p:cNvPr id="207" name="pasted-image.ti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2734394" cy="18229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8" name="Shape 208"/>
            <p:cNvSpPr/>
            <p:nvPr/>
          </p:nvSpPr>
          <p:spPr>
            <a:xfrm>
              <a:off x="298201" y="1965947"/>
              <a:ext cx="2137991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User Stories</a:t>
              </a:r>
            </a:p>
          </p:txBody>
        </p:sp>
      </p:grpSp>
      <p:grpSp>
        <p:nvGrpSpPr>
          <p:cNvPr id="212" name="Group 212"/>
          <p:cNvGrpSpPr/>
          <p:nvPr/>
        </p:nvGrpSpPr>
        <p:grpSpPr>
          <a:xfrm>
            <a:off x="9391232" y="2800032"/>
            <a:ext cx="2427760" cy="3447898"/>
            <a:chOff x="22546" y="107505"/>
            <a:chExt cx="2427759" cy="3447897"/>
          </a:xfrm>
        </p:grpSpPr>
        <p:pic>
          <p:nvPicPr>
            <p:cNvPr id="210" name="pasted-image.tif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21557" t="3624" r="23125" b="4"/>
            <a:stretch>
              <a:fillRect/>
            </a:stretch>
          </p:blipFill>
          <p:spPr>
            <a:xfrm>
              <a:off x="22546" y="107505"/>
              <a:ext cx="2427761" cy="2858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6" h="21574" fill="norm" stroke="1" extrusionOk="0">
                  <a:moveTo>
                    <a:pt x="10132" y="4"/>
                  </a:moveTo>
                  <a:cubicBezTo>
                    <a:pt x="9577" y="-26"/>
                    <a:pt x="9051" y="140"/>
                    <a:pt x="8145" y="582"/>
                  </a:cubicBezTo>
                  <a:cubicBezTo>
                    <a:pt x="7667" y="815"/>
                    <a:pt x="7215" y="1007"/>
                    <a:pt x="7139" y="1007"/>
                  </a:cubicBezTo>
                  <a:cubicBezTo>
                    <a:pt x="7064" y="1007"/>
                    <a:pt x="7029" y="1030"/>
                    <a:pt x="7065" y="1061"/>
                  </a:cubicBezTo>
                  <a:cubicBezTo>
                    <a:pt x="7101" y="1091"/>
                    <a:pt x="6933" y="1435"/>
                    <a:pt x="6691" y="1822"/>
                  </a:cubicBezTo>
                  <a:cubicBezTo>
                    <a:pt x="6348" y="2372"/>
                    <a:pt x="6254" y="2627"/>
                    <a:pt x="6261" y="2987"/>
                  </a:cubicBezTo>
                  <a:cubicBezTo>
                    <a:pt x="6265" y="3240"/>
                    <a:pt x="6187" y="3613"/>
                    <a:pt x="6084" y="3816"/>
                  </a:cubicBezTo>
                  <a:cubicBezTo>
                    <a:pt x="5982" y="4019"/>
                    <a:pt x="5913" y="4191"/>
                    <a:pt x="5933" y="4200"/>
                  </a:cubicBezTo>
                  <a:cubicBezTo>
                    <a:pt x="5952" y="4209"/>
                    <a:pt x="6199" y="4311"/>
                    <a:pt x="6483" y="4427"/>
                  </a:cubicBezTo>
                  <a:cubicBezTo>
                    <a:pt x="7178" y="4711"/>
                    <a:pt x="7354" y="4899"/>
                    <a:pt x="7397" y="5404"/>
                  </a:cubicBezTo>
                  <a:cubicBezTo>
                    <a:pt x="7428" y="5765"/>
                    <a:pt x="7475" y="5840"/>
                    <a:pt x="7708" y="5886"/>
                  </a:cubicBezTo>
                  <a:cubicBezTo>
                    <a:pt x="7859" y="5916"/>
                    <a:pt x="8062" y="6048"/>
                    <a:pt x="8159" y="6179"/>
                  </a:cubicBezTo>
                  <a:cubicBezTo>
                    <a:pt x="8256" y="6311"/>
                    <a:pt x="8438" y="6555"/>
                    <a:pt x="8561" y="6722"/>
                  </a:cubicBezTo>
                  <a:cubicBezTo>
                    <a:pt x="8685" y="6888"/>
                    <a:pt x="8899" y="7069"/>
                    <a:pt x="9038" y="7123"/>
                  </a:cubicBezTo>
                  <a:cubicBezTo>
                    <a:pt x="9242" y="7202"/>
                    <a:pt x="9273" y="7261"/>
                    <a:pt x="9197" y="7437"/>
                  </a:cubicBezTo>
                  <a:cubicBezTo>
                    <a:pt x="9121" y="7611"/>
                    <a:pt x="9000" y="7662"/>
                    <a:pt x="8607" y="7686"/>
                  </a:cubicBezTo>
                  <a:cubicBezTo>
                    <a:pt x="8336" y="7703"/>
                    <a:pt x="8062" y="7754"/>
                    <a:pt x="7997" y="7800"/>
                  </a:cubicBezTo>
                  <a:cubicBezTo>
                    <a:pt x="7929" y="7848"/>
                    <a:pt x="7806" y="7845"/>
                    <a:pt x="7711" y="7794"/>
                  </a:cubicBezTo>
                  <a:cubicBezTo>
                    <a:pt x="7450" y="7654"/>
                    <a:pt x="6550" y="7688"/>
                    <a:pt x="6282" y="7848"/>
                  </a:cubicBezTo>
                  <a:cubicBezTo>
                    <a:pt x="6062" y="7979"/>
                    <a:pt x="6002" y="7977"/>
                    <a:pt x="5664" y="7818"/>
                  </a:cubicBezTo>
                  <a:cubicBezTo>
                    <a:pt x="5302" y="7647"/>
                    <a:pt x="5057" y="7348"/>
                    <a:pt x="4973" y="6976"/>
                  </a:cubicBezTo>
                  <a:cubicBezTo>
                    <a:pt x="4950" y="6876"/>
                    <a:pt x="4890" y="6719"/>
                    <a:pt x="4842" y="6626"/>
                  </a:cubicBezTo>
                  <a:cubicBezTo>
                    <a:pt x="4795" y="6532"/>
                    <a:pt x="4511" y="5822"/>
                    <a:pt x="4211" y="5047"/>
                  </a:cubicBezTo>
                  <a:cubicBezTo>
                    <a:pt x="3910" y="4273"/>
                    <a:pt x="3662" y="3658"/>
                    <a:pt x="3657" y="3685"/>
                  </a:cubicBezTo>
                  <a:cubicBezTo>
                    <a:pt x="3651" y="3711"/>
                    <a:pt x="3619" y="4078"/>
                    <a:pt x="3589" y="4499"/>
                  </a:cubicBezTo>
                  <a:cubicBezTo>
                    <a:pt x="3560" y="4920"/>
                    <a:pt x="3513" y="5366"/>
                    <a:pt x="3480" y="5491"/>
                  </a:cubicBezTo>
                  <a:cubicBezTo>
                    <a:pt x="3447" y="5615"/>
                    <a:pt x="3409" y="6152"/>
                    <a:pt x="3395" y="6686"/>
                  </a:cubicBezTo>
                  <a:lnTo>
                    <a:pt x="3371" y="7656"/>
                  </a:lnTo>
                  <a:lnTo>
                    <a:pt x="2725" y="7683"/>
                  </a:lnTo>
                  <a:cubicBezTo>
                    <a:pt x="2120" y="7710"/>
                    <a:pt x="2068" y="7698"/>
                    <a:pt x="1966" y="7470"/>
                  </a:cubicBezTo>
                  <a:cubicBezTo>
                    <a:pt x="1871" y="7258"/>
                    <a:pt x="1788" y="7225"/>
                    <a:pt x="1345" y="7225"/>
                  </a:cubicBezTo>
                  <a:lnTo>
                    <a:pt x="837" y="7225"/>
                  </a:lnTo>
                  <a:lnTo>
                    <a:pt x="837" y="8516"/>
                  </a:lnTo>
                  <a:cubicBezTo>
                    <a:pt x="837" y="10017"/>
                    <a:pt x="925" y="10188"/>
                    <a:pt x="1663" y="10115"/>
                  </a:cubicBezTo>
                  <a:cubicBezTo>
                    <a:pt x="2071" y="10075"/>
                    <a:pt x="2188" y="9973"/>
                    <a:pt x="1963" y="9854"/>
                  </a:cubicBezTo>
                  <a:cubicBezTo>
                    <a:pt x="1755" y="9746"/>
                    <a:pt x="1970" y="9618"/>
                    <a:pt x="2358" y="9618"/>
                  </a:cubicBezTo>
                  <a:cubicBezTo>
                    <a:pt x="2689" y="9618"/>
                    <a:pt x="2743" y="9582"/>
                    <a:pt x="2774" y="9354"/>
                  </a:cubicBezTo>
                  <a:cubicBezTo>
                    <a:pt x="2811" y="9084"/>
                    <a:pt x="3059" y="8976"/>
                    <a:pt x="3392" y="9085"/>
                  </a:cubicBezTo>
                  <a:cubicBezTo>
                    <a:pt x="3535" y="9131"/>
                    <a:pt x="3542" y="9168"/>
                    <a:pt x="3427" y="9285"/>
                  </a:cubicBezTo>
                  <a:cubicBezTo>
                    <a:pt x="3255" y="9461"/>
                    <a:pt x="3335" y="10682"/>
                    <a:pt x="3664" y="12867"/>
                  </a:cubicBezTo>
                  <a:cubicBezTo>
                    <a:pt x="3883" y="14323"/>
                    <a:pt x="3881" y="14663"/>
                    <a:pt x="3657" y="14545"/>
                  </a:cubicBezTo>
                  <a:cubicBezTo>
                    <a:pt x="3594" y="14512"/>
                    <a:pt x="3544" y="14550"/>
                    <a:pt x="3544" y="14629"/>
                  </a:cubicBezTo>
                  <a:cubicBezTo>
                    <a:pt x="3544" y="14707"/>
                    <a:pt x="3594" y="14797"/>
                    <a:pt x="3657" y="14829"/>
                  </a:cubicBezTo>
                  <a:cubicBezTo>
                    <a:pt x="3719" y="14862"/>
                    <a:pt x="3769" y="14960"/>
                    <a:pt x="3769" y="15045"/>
                  </a:cubicBezTo>
                  <a:cubicBezTo>
                    <a:pt x="3769" y="15130"/>
                    <a:pt x="3840" y="15267"/>
                    <a:pt x="3928" y="15350"/>
                  </a:cubicBezTo>
                  <a:cubicBezTo>
                    <a:pt x="4017" y="15433"/>
                    <a:pt x="4196" y="16057"/>
                    <a:pt x="4327" y="16740"/>
                  </a:cubicBezTo>
                  <a:cubicBezTo>
                    <a:pt x="4458" y="17423"/>
                    <a:pt x="4692" y="18392"/>
                    <a:pt x="4849" y="18893"/>
                  </a:cubicBezTo>
                  <a:cubicBezTo>
                    <a:pt x="5006" y="19395"/>
                    <a:pt x="5238" y="20128"/>
                    <a:pt x="5361" y="20523"/>
                  </a:cubicBezTo>
                  <a:cubicBezTo>
                    <a:pt x="5484" y="20917"/>
                    <a:pt x="5611" y="21314"/>
                    <a:pt x="5643" y="21406"/>
                  </a:cubicBezTo>
                  <a:cubicBezTo>
                    <a:pt x="5698" y="21562"/>
                    <a:pt x="6014" y="21574"/>
                    <a:pt x="10206" y="21574"/>
                  </a:cubicBezTo>
                  <a:cubicBezTo>
                    <a:pt x="14479" y="21574"/>
                    <a:pt x="14721" y="21567"/>
                    <a:pt x="14924" y="21394"/>
                  </a:cubicBezTo>
                  <a:cubicBezTo>
                    <a:pt x="15042" y="21294"/>
                    <a:pt x="15171" y="21079"/>
                    <a:pt x="15213" y="20915"/>
                  </a:cubicBezTo>
                  <a:cubicBezTo>
                    <a:pt x="15300" y="20581"/>
                    <a:pt x="15573" y="20412"/>
                    <a:pt x="15912" y="20487"/>
                  </a:cubicBezTo>
                  <a:cubicBezTo>
                    <a:pt x="16267" y="20566"/>
                    <a:pt x="16512" y="20282"/>
                    <a:pt x="16512" y="19789"/>
                  </a:cubicBezTo>
                  <a:cubicBezTo>
                    <a:pt x="16512" y="19437"/>
                    <a:pt x="16554" y="19347"/>
                    <a:pt x="16738" y="19307"/>
                  </a:cubicBezTo>
                  <a:cubicBezTo>
                    <a:pt x="16992" y="19250"/>
                    <a:pt x="16984" y="19269"/>
                    <a:pt x="17037" y="18753"/>
                  </a:cubicBezTo>
                  <a:cubicBezTo>
                    <a:pt x="17185" y="17325"/>
                    <a:pt x="17310" y="16924"/>
                    <a:pt x="17486" y="17312"/>
                  </a:cubicBezTo>
                  <a:cubicBezTo>
                    <a:pt x="17523" y="17394"/>
                    <a:pt x="17595" y="17462"/>
                    <a:pt x="17648" y="17462"/>
                  </a:cubicBezTo>
                  <a:cubicBezTo>
                    <a:pt x="17781" y="17462"/>
                    <a:pt x="18318" y="16960"/>
                    <a:pt x="18318" y="16836"/>
                  </a:cubicBezTo>
                  <a:cubicBezTo>
                    <a:pt x="18318" y="16780"/>
                    <a:pt x="18488" y="16594"/>
                    <a:pt x="18696" y="16423"/>
                  </a:cubicBezTo>
                  <a:cubicBezTo>
                    <a:pt x="18973" y="16195"/>
                    <a:pt x="19066" y="16042"/>
                    <a:pt x="19042" y="15853"/>
                  </a:cubicBezTo>
                  <a:cubicBezTo>
                    <a:pt x="19023" y="15712"/>
                    <a:pt x="19107" y="15405"/>
                    <a:pt x="19229" y="15171"/>
                  </a:cubicBezTo>
                  <a:cubicBezTo>
                    <a:pt x="19351" y="14936"/>
                    <a:pt x="19418" y="14773"/>
                    <a:pt x="19377" y="14808"/>
                  </a:cubicBezTo>
                  <a:cubicBezTo>
                    <a:pt x="19269" y="14900"/>
                    <a:pt x="18844" y="14624"/>
                    <a:pt x="18812" y="14443"/>
                  </a:cubicBezTo>
                  <a:cubicBezTo>
                    <a:pt x="18756" y="14119"/>
                    <a:pt x="18653" y="13996"/>
                    <a:pt x="18512" y="14080"/>
                  </a:cubicBezTo>
                  <a:cubicBezTo>
                    <a:pt x="18436" y="14127"/>
                    <a:pt x="18273" y="14162"/>
                    <a:pt x="18149" y="14161"/>
                  </a:cubicBezTo>
                  <a:cubicBezTo>
                    <a:pt x="17815" y="14159"/>
                    <a:pt x="17811" y="13812"/>
                    <a:pt x="18135" y="12592"/>
                  </a:cubicBezTo>
                  <a:cubicBezTo>
                    <a:pt x="18339" y="11822"/>
                    <a:pt x="18415" y="11274"/>
                    <a:pt x="18407" y="10597"/>
                  </a:cubicBezTo>
                  <a:lnTo>
                    <a:pt x="18396" y="9666"/>
                  </a:lnTo>
                  <a:lnTo>
                    <a:pt x="19148" y="9636"/>
                  </a:lnTo>
                  <a:cubicBezTo>
                    <a:pt x="19863" y="9609"/>
                    <a:pt x="19901" y="9620"/>
                    <a:pt x="20005" y="9851"/>
                  </a:cubicBezTo>
                  <a:cubicBezTo>
                    <a:pt x="20100" y="10063"/>
                    <a:pt x="20183" y="10094"/>
                    <a:pt x="20626" y="10094"/>
                  </a:cubicBezTo>
                  <a:lnTo>
                    <a:pt x="21138" y="10094"/>
                  </a:lnTo>
                  <a:lnTo>
                    <a:pt x="21138" y="8776"/>
                  </a:lnTo>
                  <a:cubicBezTo>
                    <a:pt x="21138" y="7877"/>
                    <a:pt x="21092" y="7417"/>
                    <a:pt x="21000" y="7339"/>
                  </a:cubicBezTo>
                  <a:cubicBezTo>
                    <a:pt x="20926" y="7275"/>
                    <a:pt x="20678" y="7225"/>
                    <a:pt x="20446" y="7225"/>
                  </a:cubicBezTo>
                  <a:cubicBezTo>
                    <a:pt x="20096" y="7225"/>
                    <a:pt x="20018" y="7261"/>
                    <a:pt x="19987" y="7440"/>
                  </a:cubicBezTo>
                  <a:cubicBezTo>
                    <a:pt x="19957" y="7623"/>
                    <a:pt x="19882" y="7656"/>
                    <a:pt x="19501" y="7656"/>
                  </a:cubicBezTo>
                  <a:cubicBezTo>
                    <a:pt x="19155" y="7656"/>
                    <a:pt x="19060" y="7622"/>
                    <a:pt x="19095" y="7512"/>
                  </a:cubicBezTo>
                  <a:cubicBezTo>
                    <a:pt x="19119" y="7433"/>
                    <a:pt x="19153" y="6853"/>
                    <a:pt x="19169" y="6221"/>
                  </a:cubicBezTo>
                  <a:cubicBezTo>
                    <a:pt x="19185" y="5590"/>
                    <a:pt x="19176" y="5223"/>
                    <a:pt x="19151" y="5407"/>
                  </a:cubicBezTo>
                  <a:cubicBezTo>
                    <a:pt x="19074" y="5970"/>
                    <a:pt x="18854" y="6880"/>
                    <a:pt x="18752" y="7051"/>
                  </a:cubicBezTo>
                  <a:cubicBezTo>
                    <a:pt x="18663" y="7201"/>
                    <a:pt x="18613" y="7199"/>
                    <a:pt x="18064" y="7012"/>
                  </a:cubicBezTo>
                  <a:cubicBezTo>
                    <a:pt x="17401" y="6786"/>
                    <a:pt x="17184" y="6654"/>
                    <a:pt x="17147" y="6437"/>
                  </a:cubicBezTo>
                  <a:cubicBezTo>
                    <a:pt x="17133" y="6356"/>
                    <a:pt x="17058" y="6222"/>
                    <a:pt x="16981" y="6144"/>
                  </a:cubicBezTo>
                  <a:cubicBezTo>
                    <a:pt x="16904" y="6065"/>
                    <a:pt x="16826" y="5856"/>
                    <a:pt x="16805" y="5679"/>
                  </a:cubicBezTo>
                  <a:cubicBezTo>
                    <a:pt x="16749" y="5225"/>
                    <a:pt x="16620" y="5005"/>
                    <a:pt x="16445" y="5062"/>
                  </a:cubicBezTo>
                  <a:cubicBezTo>
                    <a:pt x="16361" y="5089"/>
                    <a:pt x="16108" y="5057"/>
                    <a:pt x="15880" y="4990"/>
                  </a:cubicBezTo>
                  <a:cubicBezTo>
                    <a:pt x="15550" y="4894"/>
                    <a:pt x="15459" y="4814"/>
                    <a:pt x="15432" y="4598"/>
                  </a:cubicBezTo>
                  <a:cubicBezTo>
                    <a:pt x="15376" y="4153"/>
                    <a:pt x="15225" y="4103"/>
                    <a:pt x="14603" y="4326"/>
                  </a:cubicBezTo>
                  <a:cubicBezTo>
                    <a:pt x="13986" y="4546"/>
                    <a:pt x="13892" y="4529"/>
                    <a:pt x="13989" y="4203"/>
                  </a:cubicBezTo>
                  <a:cubicBezTo>
                    <a:pt x="14031" y="4060"/>
                    <a:pt x="13968" y="3881"/>
                    <a:pt x="13816" y="3700"/>
                  </a:cubicBezTo>
                  <a:cubicBezTo>
                    <a:pt x="13686" y="3545"/>
                    <a:pt x="13581" y="3338"/>
                    <a:pt x="13579" y="3241"/>
                  </a:cubicBezTo>
                  <a:cubicBezTo>
                    <a:pt x="13576" y="3011"/>
                    <a:pt x="13194" y="2304"/>
                    <a:pt x="12905" y="1992"/>
                  </a:cubicBezTo>
                  <a:cubicBezTo>
                    <a:pt x="12780" y="1857"/>
                    <a:pt x="12679" y="1651"/>
                    <a:pt x="12679" y="1534"/>
                  </a:cubicBezTo>
                  <a:cubicBezTo>
                    <a:pt x="12679" y="1401"/>
                    <a:pt x="12436" y="1125"/>
                    <a:pt x="12020" y="788"/>
                  </a:cubicBezTo>
                  <a:cubicBezTo>
                    <a:pt x="11512" y="378"/>
                    <a:pt x="11208" y="219"/>
                    <a:pt x="10710" y="97"/>
                  </a:cubicBezTo>
                  <a:cubicBezTo>
                    <a:pt x="10504" y="46"/>
                    <a:pt x="10317" y="14"/>
                    <a:pt x="10132" y="4"/>
                  </a:cubicBezTo>
                  <a:close/>
                  <a:moveTo>
                    <a:pt x="20781" y="4547"/>
                  </a:moveTo>
                  <a:cubicBezTo>
                    <a:pt x="20726" y="4547"/>
                    <a:pt x="20770" y="4660"/>
                    <a:pt x="20877" y="4799"/>
                  </a:cubicBezTo>
                  <a:cubicBezTo>
                    <a:pt x="20984" y="4938"/>
                    <a:pt x="21089" y="5001"/>
                    <a:pt x="21113" y="4940"/>
                  </a:cubicBezTo>
                  <a:cubicBezTo>
                    <a:pt x="21163" y="4814"/>
                    <a:pt x="20937" y="4547"/>
                    <a:pt x="20781" y="4547"/>
                  </a:cubicBezTo>
                  <a:close/>
                  <a:moveTo>
                    <a:pt x="21395" y="7261"/>
                  </a:moveTo>
                  <a:cubicBezTo>
                    <a:pt x="21375" y="7268"/>
                    <a:pt x="21364" y="7287"/>
                    <a:pt x="21364" y="7315"/>
                  </a:cubicBezTo>
                  <a:cubicBezTo>
                    <a:pt x="21364" y="7370"/>
                    <a:pt x="21411" y="7416"/>
                    <a:pt x="21473" y="7416"/>
                  </a:cubicBezTo>
                  <a:cubicBezTo>
                    <a:pt x="21535" y="7416"/>
                    <a:pt x="21586" y="7398"/>
                    <a:pt x="21586" y="7375"/>
                  </a:cubicBezTo>
                  <a:cubicBezTo>
                    <a:pt x="21586" y="7351"/>
                    <a:pt x="21535" y="7305"/>
                    <a:pt x="21473" y="7273"/>
                  </a:cubicBezTo>
                  <a:cubicBezTo>
                    <a:pt x="21442" y="7256"/>
                    <a:pt x="21416" y="7253"/>
                    <a:pt x="21395" y="7261"/>
                  </a:cubicBezTo>
                  <a:close/>
                  <a:moveTo>
                    <a:pt x="103" y="15755"/>
                  </a:moveTo>
                  <a:cubicBezTo>
                    <a:pt x="73" y="15781"/>
                    <a:pt x="29" y="16047"/>
                    <a:pt x="8" y="16348"/>
                  </a:cubicBezTo>
                  <a:cubicBezTo>
                    <a:pt x="-14" y="16656"/>
                    <a:pt x="12" y="16843"/>
                    <a:pt x="64" y="16773"/>
                  </a:cubicBezTo>
                  <a:cubicBezTo>
                    <a:pt x="162" y="16643"/>
                    <a:pt x="199" y="15674"/>
                    <a:pt x="103" y="15755"/>
                  </a:cubicBezTo>
                  <a:close/>
                  <a:moveTo>
                    <a:pt x="21148" y="17270"/>
                  </a:moveTo>
                  <a:cubicBezTo>
                    <a:pt x="21086" y="17270"/>
                    <a:pt x="21007" y="17313"/>
                    <a:pt x="20968" y="17366"/>
                  </a:cubicBezTo>
                  <a:cubicBezTo>
                    <a:pt x="20930" y="17419"/>
                    <a:pt x="20949" y="17462"/>
                    <a:pt x="21011" y="17462"/>
                  </a:cubicBezTo>
                  <a:cubicBezTo>
                    <a:pt x="21073" y="17462"/>
                    <a:pt x="21156" y="17419"/>
                    <a:pt x="21194" y="17366"/>
                  </a:cubicBezTo>
                  <a:cubicBezTo>
                    <a:pt x="21233" y="17313"/>
                    <a:pt x="21210" y="17270"/>
                    <a:pt x="21148" y="17270"/>
                  </a:cubicBezTo>
                  <a:close/>
                  <a:moveTo>
                    <a:pt x="21011" y="17612"/>
                  </a:moveTo>
                  <a:cubicBezTo>
                    <a:pt x="20954" y="17641"/>
                    <a:pt x="20936" y="17706"/>
                    <a:pt x="20972" y="17755"/>
                  </a:cubicBezTo>
                  <a:cubicBezTo>
                    <a:pt x="21078" y="17901"/>
                    <a:pt x="21247" y="17856"/>
                    <a:pt x="21177" y="17701"/>
                  </a:cubicBezTo>
                  <a:cubicBezTo>
                    <a:pt x="21141" y="17623"/>
                    <a:pt x="21067" y="17582"/>
                    <a:pt x="21011" y="17612"/>
                  </a:cubicBezTo>
                  <a:close/>
                  <a:moveTo>
                    <a:pt x="3801" y="20008"/>
                  </a:moveTo>
                  <a:cubicBezTo>
                    <a:pt x="3791" y="20029"/>
                    <a:pt x="3787" y="20074"/>
                    <a:pt x="3787" y="20139"/>
                  </a:cubicBezTo>
                  <a:cubicBezTo>
                    <a:pt x="3787" y="20271"/>
                    <a:pt x="3812" y="20325"/>
                    <a:pt x="3844" y="20259"/>
                  </a:cubicBezTo>
                  <a:cubicBezTo>
                    <a:pt x="3875" y="20193"/>
                    <a:pt x="3875" y="20085"/>
                    <a:pt x="3844" y="20020"/>
                  </a:cubicBezTo>
                  <a:cubicBezTo>
                    <a:pt x="3828" y="19987"/>
                    <a:pt x="3812" y="19986"/>
                    <a:pt x="3801" y="20008"/>
                  </a:cubicBezTo>
                  <a:close/>
                  <a:moveTo>
                    <a:pt x="2340" y="20942"/>
                  </a:moveTo>
                  <a:cubicBezTo>
                    <a:pt x="2263" y="20936"/>
                    <a:pt x="2172" y="21002"/>
                    <a:pt x="2097" y="21143"/>
                  </a:cubicBezTo>
                  <a:cubicBezTo>
                    <a:pt x="1977" y="21367"/>
                    <a:pt x="1989" y="21382"/>
                    <a:pt x="2256" y="21382"/>
                  </a:cubicBezTo>
                  <a:cubicBezTo>
                    <a:pt x="2486" y="21382"/>
                    <a:pt x="2535" y="21343"/>
                    <a:pt x="2506" y="21176"/>
                  </a:cubicBezTo>
                  <a:cubicBezTo>
                    <a:pt x="2480" y="21027"/>
                    <a:pt x="2417" y="20948"/>
                    <a:pt x="2340" y="20942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211" name="Shape 211"/>
            <p:cNvSpPr/>
            <p:nvPr/>
          </p:nvSpPr>
          <p:spPr>
            <a:xfrm>
              <a:off x="167338" y="2945802"/>
              <a:ext cx="213817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Prototyping</a:t>
              </a:r>
            </a:p>
          </p:txBody>
        </p:sp>
      </p:grpSp>
      <p:grpSp>
        <p:nvGrpSpPr>
          <p:cNvPr id="218" name="Group 218"/>
          <p:cNvGrpSpPr/>
          <p:nvPr/>
        </p:nvGrpSpPr>
        <p:grpSpPr>
          <a:xfrm>
            <a:off x="10489261" y="689954"/>
            <a:ext cx="1953324" cy="1553792"/>
            <a:chOff x="0" y="0"/>
            <a:chExt cx="1953323" cy="1553790"/>
          </a:xfrm>
        </p:grpSpPr>
        <p:sp>
          <p:nvSpPr>
            <p:cNvPr id="213" name="Shape 213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7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Development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6537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7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Elicitation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65371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7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Analysis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100103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7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Specification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1001038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7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Validation</a:t>
              </a:r>
            </a:p>
          </p:txBody>
        </p:sp>
      </p:grpSp>
      <p:sp>
        <p:nvSpPr>
          <p:cNvPr id="219" name="Shape 219"/>
          <p:cNvSpPr/>
          <p:nvPr/>
        </p:nvSpPr>
        <p:spPr>
          <a:xfrm>
            <a:off x="3389591" y="5321300"/>
            <a:ext cx="6225618" cy="165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Speaking the Customer’s Language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1" grpId="1"/>
      <p:bldP build="whole" bldLvl="1" animBg="1" rev="0" advAuto="0" spid="212" grpId="4"/>
      <p:bldP build="whole" bldLvl="1" animBg="1" rev="0" advAuto="0" spid="206" grpId="2"/>
      <p:bldP build="whole" bldLvl="1" animBg="1" rev="0" advAuto="0" spid="209" grpId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27702" y="4547996"/>
            <a:ext cx="4009962" cy="4780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pasted-image.t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412206" y="4547996"/>
            <a:ext cx="3339401" cy="3122203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Shape 225"/>
          <p:cNvSpPr/>
          <p:nvPr/>
        </p:nvSpPr>
        <p:spPr>
          <a:xfrm>
            <a:off x="10012328" y="3491557"/>
            <a:ext cx="2139157" cy="16394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605" y="0"/>
                </a:moveTo>
                <a:cubicBezTo>
                  <a:pt x="4250" y="0"/>
                  <a:pt x="3963" y="375"/>
                  <a:pt x="3963" y="837"/>
                </a:cubicBezTo>
                <a:lnTo>
                  <a:pt x="3963" y="8220"/>
                </a:lnTo>
                <a:lnTo>
                  <a:pt x="0" y="21600"/>
                </a:lnTo>
                <a:lnTo>
                  <a:pt x="5835" y="11817"/>
                </a:lnTo>
                <a:lnTo>
                  <a:pt x="20959" y="11817"/>
                </a:lnTo>
                <a:cubicBezTo>
                  <a:pt x="21313" y="11817"/>
                  <a:pt x="21600" y="11442"/>
                  <a:pt x="21600" y="10980"/>
                </a:cubicBezTo>
                <a:lnTo>
                  <a:pt x="21600" y="837"/>
                </a:lnTo>
                <a:cubicBezTo>
                  <a:pt x="21600" y="375"/>
                  <a:pt x="21313" y="0"/>
                  <a:pt x="20959" y="0"/>
                </a:cubicBezTo>
                <a:lnTo>
                  <a:pt x="4605" y="0"/>
                </a:lnTo>
                <a:close/>
              </a:path>
            </a:pathLst>
          </a:cu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Refine …</a:t>
            </a:r>
          </a:p>
        </p:txBody>
      </p:sp>
      <p:sp>
        <p:nvSpPr>
          <p:cNvPr id="226" name="Shape 22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 Cases / User Stories</a:t>
            </a:r>
          </a:p>
        </p:txBody>
      </p:sp>
      <p:grpSp>
        <p:nvGrpSpPr>
          <p:cNvPr id="229" name="Group 229"/>
          <p:cNvGrpSpPr/>
          <p:nvPr/>
        </p:nvGrpSpPr>
        <p:grpSpPr>
          <a:xfrm>
            <a:off x="1243428" y="4415744"/>
            <a:ext cx="4009962" cy="3122203"/>
            <a:chOff x="0" y="0"/>
            <a:chExt cx="4009961" cy="3122202"/>
          </a:xfrm>
        </p:grpSpPr>
        <p:pic>
          <p:nvPicPr>
            <p:cNvPr id="227" name="pasted-image.tif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0"/>
              <a:ext cx="4009962" cy="312220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8" name="Shape 228"/>
            <p:cNvSpPr/>
            <p:nvPr/>
          </p:nvSpPr>
          <p:spPr>
            <a:xfrm>
              <a:off x="799267" y="152532"/>
              <a:ext cx="3052442" cy="2817138"/>
            </a:xfrm>
            <a:prstGeom prst="rect">
              <a:avLst/>
            </a:prstGeom>
            <a:noFill/>
            <a:ln w="12700" cap="flat">
              <a:solidFill>
                <a:srgbClr val="A8A49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30" name="Shape 230"/>
          <p:cNvSpPr/>
          <p:nvPr/>
        </p:nvSpPr>
        <p:spPr>
          <a:xfrm>
            <a:off x="447457" y="2335864"/>
            <a:ext cx="3755629" cy="25479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65" y="0"/>
                </a:moveTo>
                <a:cubicBezTo>
                  <a:pt x="164" y="0"/>
                  <a:pt x="0" y="241"/>
                  <a:pt x="0" y="538"/>
                </a:cubicBezTo>
                <a:lnTo>
                  <a:pt x="0" y="10228"/>
                </a:lnTo>
                <a:cubicBezTo>
                  <a:pt x="0" y="10525"/>
                  <a:pt x="164" y="10766"/>
                  <a:pt x="365" y="10766"/>
                </a:cubicBezTo>
                <a:lnTo>
                  <a:pt x="6035" y="10766"/>
                </a:lnTo>
                <a:lnTo>
                  <a:pt x="6766" y="21600"/>
                </a:lnTo>
                <a:lnTo>
                  <a:pt x="7496" y="10766"/>
                </a:lnTo>
                <a:lnTo>
                  <a:pt x="21235" y="10766"/>
                </a:lnTo>
                <a:cubicBezTo>
                  <a:pt x="21436" y="10766"/>
                  <a:pt x="21600" y="10525"/>
                  <a:pt x="21600" y="10228"/>
                </a:cubicBezTo>
                <a:lnTo>
                  <a:pt x="21600" y="538"/>
                </a:lnTo>
                <a:cubicBezTo>
                  <a:pt x="21600" y="241"/>
                  <a:pt x="21436" y="0"/>
                  <a:pt x="21235" y="0"/>
                </a:cubicBezTo>
                <a:lnTo>
                  <a:pt x="365" y="0"/>
                </a:lnTo>
                <a:close/>
              </a:path>
            </a:pathLst>
          </a:cu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Start with customer’s perspective</a:t>
            </a:r>
          </a:p>
        </p:txBody>
      </p:sp>
      <p:sp>
        <p:nvSpPr>
          <p:cNvPr id="231" name="Shape 231"/>
          <p:cNvSpPr/>
          <p:nvPr/>
        </p:nvSpPr>
        <p:spPr>
          <a:xfrm>
            <a:off x="4912535" y="2102501"/>
            <a:ext cx="5921772" cy="2593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290" y="0"/>
                </a:moveTo>
                <a:cubicBezTo>
                  <a:pt x="7162" y="0"/>
                  <a:pt x="7059" y="237"/>
                  <a:pt x="7059" y="529"/>
                </a:cubicBezTo>
                <a:lnTo>
                  <a:pt x="7059" y="9083"/>
                </a:lnTo>
                <a:lnTo>
                  <a:pt x="0" y="21600"/>
                </a:lnTo>
                <a:lnTo>
                  <a:pt x="7819" y="10577"/>
                </a:lnTo>
                <a:lnTo>
                  <a:pt x="21368" y="10577"/>
                </a:lnTo>
                <a:cubicBezTo>
                  <a:pt x="21496" y="10577"/>
                  <a:pt x="21600" y="10340"/>
                  <a:pt x="21600" y="10048"/>
                </a:cubicBezTo>
                <a:lnTo>
                  <a:pt x="21600" y="529"/>
                </a:lnTo>
                <a:cubicBezTo>
                  <a:pt x="21600" y="237"/>
                  <a:pt x="21496" y="0"/>
                  <a:pt x="21368" y="0"/>
                </a:cubicBezTo>
                <a:lnTo>
                  <a:pt x="7290" y="0"/>
                </a:lnTo>
                <a:close/>
              </a:path>
            </a:pathLst>
          </a:cu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Concentrate on WHAT not HOW</a:t>
            </a:r>
          </a:p>
        </p:txBody>
      </p:sp>
      <p:sp>
        <p:nvSpPr>
          <p:cNvPr id="232" name="Shape 232"/>
          <p:cNvSpPr/>
          <p:nvPr/>
        </p:nvSpPr>
        <p:spPr>
          <a:xfrm>
            <a:off x="3272725" y="6521527"/>
            <a:ext cx="7596982" cy="28027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10615" y="11812"/>
                </a:lnTo>
                <a:lnTo>
                  <a:pt x="181" y="11812"/>
                </a:lnTo>
                <a:cubicBezTo>
                  <a:pt x="81" y="11812"/>
                  <a:pt x="0" y="12032"/>
                  <a:pt x="0" y="12302"/>
                </a:cubicBezTo>
                <a:lnTo>
                  <a:pt x="0" y="21111"/>
                </a:lnTo>
                <a:cubicBezTo>
                  <a:pt x="0" y="21381"/>
                  <a:pt x="81" y="21600"/>
                  <a:pt x="181" y="21600"/>
                </a:cubicBezTo>
                <a:lnTo>
                  <a:pt x="11154" y="21600"/>
                </a:lnTo>
                <a:cubicBezTo>
                  <a:pt x="11254" y="21600"/>
                  <a:pt x="11335" y="21381"/>
                  <a:pt x="11335" y="21111"/>
                </a:cubicBezTo>
                <a:lnTo>
                  <a:pt x="11335" y="13170"/>
                </a:lnTo>
                <a:lnTo>
                  <a:pt x="21600" y="0"/>
                </a:lnTo>
                <a:close/>
              </a:path>
            </a:pathLst>
          </a:cu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… to a technical perspective</a:t>
            </a:r>
          </a:p>
        </p:txBody>
      </p:sp>
      <p:sp>
        <p:nvSpPr>
          <p:cNvPr id="233" name="Shape 233"/>
          <p:cNvSpPr/>
          <p:nvPr/>
        </p:nvSpPr>
        <p:spPr>
          <a:xfrm>
            <a:off x="866539" y="3014322"/>
            <a:ext cx="11271722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Analyze the features of the planned system</a:t>
            </a:r>
          </a:p>
        </p:txBody>
      </p:sp>
      <p:grpSp>
        <p:nvGrpSpPr>
          <p:cNvPr id="239" name="Group 239"/>
          <p:cNvGrpSpPr/>
          <p:nvPr/>
        </p:nvGrpSpPr>
        <p:grpSpPr>
          <a:xfrm>
            <a:off x="10489261" y="689954"/>
            <a:ext cx="1953324" cy="1553792"/>
            <a:chOff x="0" y="0"/>
            <a:chExt cx="1953323" cy="1553790"/>
          </a:xfrm>
        </p:grpSpPr>
        <p:sp>
          <p:nvSpPr>
            <p:cNvPr id="234" name="Shape 234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5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Development</a:t>
              </a:r>
            </a:p>
          </p:txBody>
        </p:sp>
        <p:sp>
          <p:nvSpPr>
            <p:cNvPr id="235" name="Shape 235"/>
            <p:cNvSpPr/>
            <p:nvPr/>
          </p:nvSpPr>
          <p:spPr>
            <a:xfrm>
              <a:off x="6537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5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Elicitation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65371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5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Analysis</a:t>
              </a:r>
            </a:p>
          </p:txBody>
        </p:sp>
        <p:sp>
          <p:nvSpPr>
            <p:cNvPr id="237" name="Shape 237"/>
            <p:cNvSpPr/>
            <p:nvPr/>
          </p:nvSpPr>
          <p:spPr>
            <a:xfrm>
              <a:off x="100103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5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Specification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1001038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5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Validation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after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5" grpId="5"/>
      <p:bldP build="whole" bldLvl="1" animBg="1" rev="0" advAuto="0" spid="230" grpId="2"/>
      <p:bldP build="whole" bldLvl="1" animBg="1" rev="0" advAuto="0" spid="229" grpId="1"/>
      <p:bldP build="whole" bldLvl="1" animBg="1" rev="0" advAuto="0" spid="224" grpId="6"/>
      <p:bldP build="whole" bldLvl="1" animBg="1" rev="0" advAuto="0" spid="223" grpId="4"/>
      <p:bldP build="whole" bldLvl="1" animBg="1" rev="0" advAuto="0" spid="232" grpId="7"/>
      <p:bldP build="whole" bldLvl="1" animBg="1" rev="0" advAuto="0" spid="231" grpId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Throw-Away Prototypes</a:t>
            </a:r>
          </a:p>
        </p:txBody>
      </p:sp>
      <p:sp>
        <p:nvSpPr>
          <p:cNvPr id="244" name="Shape 244"/>
          <p:cNvSpPr/>
          <p:nvPr/>
        </p:nvSpPr>
        <p:spPr>
          <a:xfrm>
            <a:off x="395465" y="3986734"/>
            <a:ext cx="3292207" cy="1805532"/>
          </a:xfrm>
          <a:prstGeom prst="roundRect">
            <a:avLst>
              <a:gd name="adj" fmla="val 12748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Agree with customer on a small feature set</a:t>
            </a:r>
          </a:p>
        </p:txBody>
      </p:sp>
      <p:sp>
        <p:nvSpPr>
          <p:cNvPr id="245" name="Shape 245"/>
          <p:cNvSpPr/>
          <p:nvPr/>
        </p:nvSpPr>
        <p:spPr>
          <a:xfrm>
            <a:off x="4491559" y="3986734"/>
            <a:ext cx="3292207" cy="1805532"/>
          </a:xfrm>
          <a:prstGeom prst="roundRect">
            <a:avLst>
              <a:gd name="adj" fmla="val 12748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Develop prototype</a:t>
            </a:r>
          </a:p>
        </p:txBody>
      </p:sp>
      <p:sp>
        <p:nvSpPr>
          <p:cNvPr id="246" name="Shape 246"/>
          <p:cNvSpPr/>
          <p:nvPr/>
        </p:nvSpPr>
        <p:spPr>
          <a:xfrm>
            <a:off x="8587654" y="3986734"/>
            <a:ext cx="3292207" cy="1805532"/>
          </a:xfrm>
          <a:prstGeom prst="roundRect">
            <a:avLst>
              <a:gd name="adj" fmla="val 12748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Release prototype</a:t>
            </a:r>
          </a:p>
        </p:txBody>
      </p:sp>
      <p:sp>
        <p:nvSpPr>
          <p:cNvPr id="247" name="Shape 247"/>
          <p:cNvSpPr/>
          <p:nvPr/>
        </p:nvSpPr>
        <p:spPr>
          <a:xfrm>
            <a:off x="1157642" y="6232180"/>
            <a:ext cx="3292207" cy="1805532"/>
          </a:xfrm>
          <a:prstGeom prst="roundRect">
            <a:avLst>
              <a:gd name="adj" fmla="val 12748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Evaluate prototype with customer</a:t>
            </a:r>
          </a:p>
        </p:txBody>
      </p:sp>
      <p:sp>
        <p:nvSpPr>
          <p:cNvPr id="248" name="Shape 248"/>
          <p:cNvSpPr/>
          <p:nvPr/>
        </p:nvSpPr>
        <p:spPr>
          <a:xfrm>
            <a:off x="5253737" y="6232180"/>
            <a:ext cx="3292207" cy="1805532"/>
          </a:xfrm>
          <a:prstGeom prst="roundRect">
            <a:avLst>
              <a:gd name="adj" fmla="val 12748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Throw away prototype</a:t>
            </a:r>
          </a:p>
        </p:txBody>
      </p:sp>
      <p:sp>
        <p:nvSpPr>
          <p:cNvPr id="249" name="Shape 249"/>
          <p:cNvSpPr/>
          <p:nvPr/>
        </p:nvSpPr>
        <p:spPr>
          <a:xfrm>
            <a:off x="3758478" y="4665786"/>
            <a:ext cx="662274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0" name="Shape 250"/>
          <p:cNvSpPr/>
          <p:nvPr/>
        </p:nvSpPr>
        <p:spPr>
          <a:xfrm>
            <a:off x="7854573" y="4665786"/>
            <a:ext cx="662274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1" name="Shape 251"/>
          <p:cNvSpPr/>
          <p:nvPr/>
        </p:nvSpPr>
        <p:spPr>
          <a:xfrm>
            <a:off x="11950667" y="4665786"/>
            <a:ext cx="662274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2" name="Shape 252"/>
          <p:cNvSpPr/>
          <p:nvPr/>
        </p:nvSpPr>
        <p:spPr>
          <a:xfrm>
            <a:off x="413858" y="6773426"/>
            <a:ext cx="662274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3" name="Shape 253"/>
          <p:cNvSpPr/>
          <p:nvPr/>
        </p:nvSpPr>
        <p:spPr>
          <a:xfrm>
            <a:off x="4520656" y="6773426"/>
            <a:ext cx="662273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4" name="Shape 25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Make the user feel, how the final product will look like</a:t>
            </a:r>
          </a:p>
          <a:p>
            <a:pPr lvl="1"/>
            <a:r>
              <a:t>Example: User interface without functionality behind</a:t>
            </a:r>
          </a:p>
          <a:p>
            <a:pPr lvl="1"/>
            <a:r>
              <a:t>Avoid late disappointments about the product</a:t>
            </a:r>
          </a:p>
          <a:p>
            <a:pPr/>
            <a:r>
              <a:t>Check out risky parts of the project by implementing it prototypically</a:t>
            </a:r>
          </a:p>
          <a:p>
            <a:pPr lvl="1"/>
            <a:r>
              <a:t>Example: Response quality of mobile web application when used under bad coverage</a:t>
            </a:r>
          </a:p>
          <a:p>
            <a:pPr lvl="1"/>
            <a:r>
              <a:t>Reduce risk of project fail in a late part</a:t>
            </a:r>
          </a:p>
        </p:txBody>
      </p:sp>
      <p:grpSp>
        <p:nvGrpSpPr>
          <p:cNvPr id="260" name="Group 260"/>
          <p:cNvGrpSpPr/>
          <p:nvPr/>
        </p:nvGrpSpPr>
        <p:grpSpPr>
          <a:xfrm>
            <a:off x="10489261" y="689954"/>
            <a:ext cx="1953324" cy="1553792"/>
            <a:chOff x="0" y="0"/>
            <a:chExt cx="1953323" cy="1553790"/>
          </a:xfrm>
        </p:grpSpPr>
        <p:sp>
          <p:nvSpPr>
            <p:cNvPr id="255" name="Shape 255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Development</a:t>
              </a:r>
            </a:p>
          </p:txBody>
        </p:sp>
        <p:sp>
          <p:nvSpPr>
            <p:cNvPr id="256" name="Shape 256"/>
            <p:cNvSpPr/>
            <p:nvPr/>
          </p:nvSpPr>
          <p:spPr>
            <a:xfrm>
              <a:off x="6537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Elicitation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65371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Analysis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00103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Specification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001038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Validation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75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75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6" dur="75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0" dur="75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5" dur="75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9" dur="75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3" dur="75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8" dur="75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"/>
                            </p:stCondLst>
                            <p:childTnLst>
                              <p:par>
                                <p:cTn id="40" presetClass="entr" nodeType="afterEffect" presetSubtype="8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2" dur="75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8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7" dur="75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mph" nodeType="clickEffect" presetID="9" grpId="11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52" dur="indefinite" fill="hold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Class="emph" nodeType="withEffect" presetID="9" grpId="1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56" dur="indefinite" fill="hold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Class="emph" nodeType="withEffect" presetID="9" grpId="13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60" dur="indefinite" fill="hold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Class="emph" nodeType="withEffect" presetID="9" grpId="14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64" dur="indefinite" fill="hold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Class="emph" nodeType="withEffect" presetID="9" grpId="1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68" dur="indefinite" fill="hold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Class="emph" nodeType="withEffect" presetID="9" grpId="16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72" dur="indefinite" fill="hold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Class="emph" nodeType="withEffect" presetID="9" grpId="17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76" dur="indefinite" fill="hold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Class="emph" nodeType="withEffect" presetID="9" grpId="18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80" dur="indefinite" fill="hold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Class="emph" nodeType="withEffect" presetID="9" grpId="19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84" dur="indefinite" fill="hold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Class="emph" nodeType="withEffect" presetID="9" grpId="20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88" dur="indefinite" fill="hold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Class="entr" nodeType="click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25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Class="entr" nodeType="with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Class="entr" nodeType="click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8" fill="hold"/>
                                        <p:tgtEl>
                                          <p:spTgt spid="2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Class="entr" nodeType="click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2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Class="entr" nodeType="click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2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Class="entr" nodeType="click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fill="hold"/>
                                        <p:tgtEl>
                                          <p:spTgt spid="2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Class="entr" nodeType="click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2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1" grpId="15"/>
      <p:bldP build="whole" bldLvl="1" animBg="1" rev="0" advAuto="0" spid="244" grpId="13"/>
      <p:bldP build="p" bldLvl="5" animBg="1" rev="0" advAuto="0" spid="254" grpId="21"/>
      <p:bldP build="whole" bldLvl="1" animBg="1" rev="0" advAuto="0" spid="245" grpId="11"/>
      <p:bldP build="whole" bldLvl="1" animBg="1" rev="0" advAuto="0" spid="247" grpId="18"/>
      <p:bldP build="whole" bldLvl="1" animBg="1" rev="0" advAuto="0" spid="253" grpId="20"/>
      <p:bldP build="whole" bldLvl="1" animBg="1" rev="0" advAuto="0" spid="250" grpId="4"/>
      <p:bldP build="whole" bldLvl="1" animBg="1" rev="0" advAuto="0" spid="252" grpId="7"/>
      <p:bldP build="whole" bldLvl="1" animBg="1" rev="0" advAuto="0" spid="249" grpId="2"/>
      <p:bldP build="whole" bldLvl="1" animBg="1" rev="0" advAuto="0" spid="248" grpId="10"/>
      <p:bldP build="whole" bldLvl="1" animBg="1" rev="0" advAuto="0" spid="250" grpId="14"/>
      <p:bldP build="whole" bldLvl="1" animBg="1" rev="0" advAuto="0" spid="246" grpId="5"/>
      <p:bldP build="whole" bldLvl="1" animBg="1" rev="0" advAuto="0" spid="252" grpId="19"/>
      <p:bldP build="whole" bldLvl="1" animBg="1" rev="0" advAuto="0" spid="251" grpId="6"/>
      <p:bldP build="whole" bldLvl="1" animBg="1" rev="0" advAuto="0" spid="248" grpId="17"/>
      <p:bldP build="whole" bldLvl="1" animBg="1" rev="0" advAuto="0" spid="244" grpId="1"/>
      <p:bldP build="whole" bldLvl="1" animBg="1" rev="0" advAuto="0" spid="246" grpId="12"/>
      <p:bldP build="whole" bldLvl="1" animBg="1" rev="0" advAuto="0" spid="247" grpId="8"/>
      <p:bldP build="whole" bldLvl="1" animBg="1" rev="0" advAuto="0" spid="253" grpId="9"/>
      <p:bldP build="whole" bldLvl="1" animBg="1" rev="0" advAuto="0" spid="249" grpId="16"/>
      <p:bldP build="whole" bldLvl="1" animBg="1" rev="0" advAuto="0" spid="245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Evolutionary Prototype</a:t>
            </a:r>
          </a:p>
        </p:txBody>
      </p:sp>
      <p:sp>
        <p:nvSpPr>
          <p:cNvPr id="263" name="Shape 263"/>
          <p:cNvSpPr/>
          <p:nvPr/>
        </p:nvSpPr>
        <p:spPr>
          <a:xfrm>
            <a:off x="647662" y="3457924"/>
            <a:ext cx="3292207" cy="1805533"/>
          </a:xfrm>
          <a:prstGeom prst="roundRect">
            <a:avLst>
              <a:gd name="adj" fmla="val 12748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Agree with customer on a small feature set</a:t>
            </a:r>
          </a:p>
        </p:txBody>
      </p:sp>
      <p:sp>
        <p:nvSpPr>
          <p:cNvPr id="264" name="Shape 264"/>
          <p:cNvSpPr/>
          <p:nvPr/>
        </p:nvSpPr>
        <p:spPr>
          <a:xfrm>
            <a:off x="4642156" y="3457924"/>
            <a:ext cx="3292207" cy="1805533"/>
          </a:xfrm>
          <a:prstGeom prst="roundRect">
            <a:avLst>
              <a:gd name="adj" fmla="val 12748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Develop/Enhance prototype</a:t>
            </a:r>
          </a:p>
        </p:txBody>
      </p:sp>
      <p:sp>
        <p:nvSpPr>
          <p:cNvPr id="265" name="Shape 265"/>
          <p:cNvSpPr/>
          <p:nvPr/>
        </p:nvSpPr>
        <p:spPr>
          <a:xfrm>
            <a:off x="8636651" y="3457924"/>
            <a:ext cx="3292207" cy="1805533"/>
          </a:xfrm>
          <a:prstGeom prst="roundRect">
            <a:avLst>
              <a:gd name="adj" fmla="val 12748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Release prototype</a:t>
            </a:r>
          </a:p>
        </p:txBody>
      </p:sp>
      <p:sp>
        <p:nvSpPr>
          <p:cNvPr id="266" name="Shape 266"/>
          <p:cNvSpPr/>
          <p:nvPr/>
        </p:nvSpPr>
        <p:spPr>
          <a:xfrm>
            <a:off x="1259242" y="6860378"/>
            <a:ext cx="3292207" cy="1805532"/>
          </a:xfrm>
          <a:prstGeom prst="roundRect">
            <a:avLst>
              <a:gd name="adj" fmla="val 12748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Evaluate prototype with customer</a:t>
            </a:r>
          </a:p>
        </p:txBody>
      </p:sp>
      <p:sp>
        <p:nvSpPr>
          <p:cNvPr id="267" name="Shape 267"/>
          <p:cNvSpPr/>
          <p:nvPr/>
        </p:nvSpPr>
        <p:spPr>
          <a:xfrm>
            <a:off x="3959876" y="4136976"/>
            <a:ext cx="662273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8" name="Shape 268"/>
          <p:cNvSpPr/>
          <p:nvPr/>
        </p:nvSpPr>
        <p:spPr>
          <a:xfrm>
            <a:off x="7954370" y="4136976"/>
            <a:ext cx="662274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9" name="Shape 269"/>
          <p:cNvSpPr/>
          <p:nvPr/>
        </p:nvSpPr>
        <p:spPr>
          <a:xfrm>
            <a:off x="11948864" y="4136976"/>
            <a:ext cx="662274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0" name="Shape 270"/>
          <p:cNvSpPr/>
          <p:nvPr/>
        </p:nvSpPr>
        <p:spPr>
          <a:xfrm>
            <a:off x="566258" y="7401624"/>
            <a:ext cx="662274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1" name="Shape 271"/>
          <p:cNvSpPr/>
          <p:nvPr/>
        </p:nvSpPr>
        <p:spPr>
          <a:xfrm>
            <a:off x="4571456" y="7401624"/>
            <a:ext cx="662273" cy="723040"/>
          </a:xfrm>
          <a:prstGeom prst="rightArrow">
            <a:avLst>
              <a:gd name="adj1" fmla="val 27086"/>
              <a:gd name="adj2" fmla="val 70475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2" name="Shape 272"/>
          <p:cNvSpPr/>
          <p:nvPr/>
        </p:nvSpPr>
        <p:spPr>
          <a:xfrm>
            <a:off x="5253736" y="6860378"/>
            <a:ext cx="2979270" cy="1805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900">
                <a:solidFill>
                  <a:srgbClr val="FFFFFF"/>
                </a:solidFill>
              </a:defRPr>
            </a:lvl1pPr>
          </a:lstStyle>
          <a:p>
            <a:pPr/>
            <a:r>
              <a:t>Prototype ok?</a:t>
            </a:r>
          </a:p>
        </p:txBody>
      </p:sp>
      <p:sp>
        <p:nvSpPr>
          <p:cNvPr id="273" name="Shape 273"/>
          <p:cNvSpPr/>
          <p:nvPr/>
        </p:nvSpPr>
        <p:spPr>
          <a:xfrm rot="16200000">
            <a:off x="5965334" y="5785280"/>
            <a:ext cx="1556074" cy="723040"/>
          </a:xfrm>
          <a:prstGeom prst="rightArrow">
            <a:avLst>
              <a:gd name="adj1" fmla="val 27086"/>
              <a:gd name="adj2" fmla="val 64552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274" name="Connector 274"/>
          <p:cNvCxnSpPr>
            <a:stCxn id="272" idx="0"/>
            <a:endCxn id="263" idx="0"/>
          </p:cNvCxnSpPr>
          <p:nvPr/>
        </p:nvCxnSpPr>
        <p:spPr>
          <a:xfrm flipV="1" rot="16200000">
            <a:off x="2819400" y="3835400"/>
            <a:ext cx="3403600" cy="4445000"/>
          </a:xfrm>
          <a:prstGeom prst="bentConnector4">
            <a:avLst>
              <a:gd name="adj1" fmla="val -42164"/>
              <a:gd name="adj2" fmla="val 142857"/>
            </a:avLst>
          </a:prstGeom>
          <a:ln w="177800">
            <a:solidFill>
              <a:srgbClr val="6083A8"/>
            </a:solidFill>
            <a:miter lim="400000"/>
            <a:tailEnd type="triangle"/>
          </a:ln>
        </p:spPr>
      </p:cxnSp>
      <p:sp>
        <p:nvSpPr>
          <p:cNvPr id="275" name="Shape 275"/>
          <p:cNvSpPr/>
          <p:nvPr/>
        </p:nvSpPr>
        <p:spPr>
          <a:xfrm>
            <a:off x="6877264" y="6105053"/>
            <a:ext cx="638920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No</a:t>
            </a:r>
          </a:p>
        </p:txBody>
      </p:sp>
      <p:sp>
        <p:nvSpPr>
          <p:cNvPr id="276" name="Shape 276"/>
          <p:cNvSpPr/>
          <p:nvPr/>
        </p:nvSpPr>
        <p:spPr>
          <a:xfrm>
            <a:off x="6858010" y="8662188"/>
            <a:ext cx="677429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Yes</a:t>
            </a:r>
          </a:p>
        </p:txBody>
      </p:sp>
      <p:sp>
        <p:nvSpPr>
          <p:cNvPr id="277" name="Shape 2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Drive the development in very small increments</a:t>
            </a:r>
          </a:p>
          <a:p>
            <a:pPr/>
            <a:r>
              <a:t>Requirements analysis and software development go in parallel</a:t>
            </a:r>
          </a:p>
          <a:p>
            <a:pPr/>
            <a:r>
              <a:t>To some extent the work cycle of agile project development methods</a:t>
            </a:r>
          </a:p>
        </p:txBody>
      </p:sp>
      <p:grpSp>
        <p:nvGrpSpPr>
          <p:cNvPr id="283" name="Group 283"/>
          <p:cNvGrpSpPr/>
          <p:nvPr/>
        </p:nvGrpSpPr>
        <p:grpSpPr>
          <a:xfrm>
            <a:off x="10489261" y="689954"/>
            <a:ext cx="1953324" cy="1553792"/>
            <a:chOff x="0" y="0"/>
            <a:chExt cx="1953323" cy="1553790"/>
          </a:xfrm>
        </p:grpSpPr>
        <p:sp>
          <p:nvSpPr>
            <p:cNvPr id="278" name="Shape 278"/>
            <p:cNvSpPr/>
            <p:nvPr/>
          </p:nvSpPr>
          <p:spPr>
            <a:xfrm>
              <a:off x="0" y="0"/>
              <a:ext cx="1953324" cy="317422"/>
            </a:xfrm>
            <a:prstGeom prst="roundRect">
              <a:avLst>
                <a:gd name="adj" fmla="val 2205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Requirements Development</a:t>
              </a:r>
            </a:p>
          </p:txBody>
        </p:sp>
        <p:sp>
          <p:nvSpPr>
            <p:cNvPr id="279" name="Shape 279"/>
            <p:cNvSpPr/>
            <p:nvPr/>
          </p:nvSpPr>
          <p:spPr>
            <a:xfrm>
              <a:off x="65371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Elicitation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65371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Analysis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1001038" y="546104"/>
              <a:ext cx="886914" cy="461583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Specification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1001038" y="1092209"/>
              <a:ext cx="886914" cy="461582"/>
            </a:xfrm>
            <a:prstGeom prst="roundRect">
              <a:avLst>
                <a:gd name="adj" fmla="val 15169"/>
              </a:avLst>
            </a:prstGeom>
            <a:blipFill rotWithShape="1">
              <a:blip r:embed="rId2">
                <a:alphaModFix amt="50000"/>
              </a:blip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pPr/>
              <a:r>
                <a:t>Validation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75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75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6" dur="75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0" dur="75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5" dur="75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9" dur="75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3" dur="75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8" dur="75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"/>
                            </p:stCondLst>
                            <p:childTnLst>
                              <p:par>
                                <p:cTn id="40" presetClass="entr" nodeType="afterEffect" presetSubtype="8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2" dur="75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8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7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ntr" nodeType="clickEffect" presetSubtype="4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52" dur="75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50"/>
                            </p:stCondLst>
                            <p:childTnLst>
                              <p:par>
                                <p:cTn id="54" presetClass="entr" nodeType="afterEffect" presetSubtype="4" presetID="2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56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2" presetID="2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61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Class="entr" nodeType="afterEffect" presetSubtype="1" presetID="2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65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Class="emph" nodeType="clickEffect" presetID="9" grpId="1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70" dur="indefinite" fill="hold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Class="emph" nodeType="withEffect" presetID="9" grpId="16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74" dur="indefinite" fill="hold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Class="emph" nodeType="withEffect" presetID="9" grpId="17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78" dur="indefinite" fill="hold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Class="emph" nodeType="withEffect" presetID="9" grpId="18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82" dur="indefinite" fill="hold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Class="emph" nodeType="withEffect" presetID="9" grpId="19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86" dur="indefinite" fill="hold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Class="emph" nodeType="withEffect" presetID="9" grpId="20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90" dur="indefinite" fill="hold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Class="emph" nodeType="withEffect" presetID="9" grpId="21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94" dur="indefinite" fill="hold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Class="emph" nodeType="withEffect" presetID="9" grpId="2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indefinite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98" dur="indefinite" fill="hold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Class="emph" nodeType="withEffect" presetID="9" grpId="23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102" dur="indefinite" fill="hold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Class="emph" nodeType="withEffect" presetID="9" grpId="24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indefinite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106" dur="indefinite" fill="hold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Class="emph" nodeType="withEffect" presetID="9" grpId="2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indefinite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110" dur="indefinite" fill="hold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Class="emph" nodeType="withEffect" presetID="9" grpId="26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indefinite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114" dur="indefinite" fill="hold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Class="emph" nodeType="withEffect" presetID="9" grpId="27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indefinite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118" dur="indefinite" fill="hold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Class="emph" nodeType="withEffect" presetID="9" grpId="28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indefinite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; ">
                                      <p:cBhvr>
                                        <p:cTn id="122" dur="indefinite" fill="hold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Class="entr" nodeType="clickEffect" presetSubtype="0" presetID="1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2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Class="entr" nodeType="withEffect" presetSubtype="0" presetID="1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8" fill="hold"/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Class="entr" nodeType="clickEffect" presetSubtype="0" presetID="1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2" fill="hold"/>
                                        <p:tgtEl>
                                          <p:spTgt spid="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Class="entr" nodeType="clickEffect" presetSubtype="0" presetID="1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6" fill="hold"/>
                                        <p:tgtEl>
                                          <p:spTgt spid="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8" grpId="4"/>
      <p:bldP build="whole" bldLvl="1" animBg="1" rev="0" advAuto="0" spid="263" grpId="17"/>
      <p:bldP build="whole" bldLvl="1" animBg="1" rev="0" advAuto="0" spid="274" grpId="13"/>
      <p:bldP build="whole" bldLvl="1" animBg="1" rev="0" advAuto="0" spid="267" grpId="20"/>
      <p:bldP build="whole" bldLvl="1" animBg="1" rev="0" advAuto="0" spid="270" grpId="7"/>
      <p:bldP build="whole" bldLvl="1" animBg="1" rev="0" advAuto="0" spid="271" grpId="23"/>
      <p:bldP build="whole" bldLvl="1" animBg="1" rev="0" advAuto="0" spid="276" grpId="27"/>
      <p:bldP build="whole" bldLvl="1" animBg="1" rev="0" advAuto="0" spid="272" grpId="28"/>
      <p:bldP build="whole" bldLvl="1" animBg="1" rev="0" advAuto="0" spid="265" grpId="16"/>
      <p:bldP build="whole" bldLvl="1" animBg="1" rev="0" advAuto="0" spid="266" grpId="21"/>
      <p:bldP build="whole" bldLvl="1" animBg="1" rev="0" advAuto="0" spid="275" grpId="26"/>
      <p:bldP build="whole" bldLvl="1" animBg="1" rev="0" advAuto="0" spid="268" grpId="18"/>
      <p:bldP build="whole" bldLvl="1" animBg="1" rev="0" advAuto="0" spid="274" grpId="25"/>
      <p:bldP build="whole" bldLvl="1" animBg="1" rev="0" advAuto="0" spid="269" grpId="6"/>
      <p:bldP build="whole" bldLvl="1" animBg="1" rev="0" advAuto="0" spid="273" grpId="11"/>
      <p:bldP build="whole" bldLvl="1" animBg="1" rev="0" advAuto="0" spid="270" grpId="22"/>
      <p:bldP build="p" bldLvl="5" animBg="1" rev="0" advAuto="0" spid="277" grpId="29"/>
      <p:bldP build="whole" bldLvl="1" animBg="1" rev="0" advAuto="0" spid="267" grpId="2"/>
      <p:bldP build="whole" bldLvl="1" animBg="1" rev="0" advAuto="0" spid="263" grpId="1"/>
      <p:bldP build="whole" bldLvl="1" animBg="1" rev="0" advAuto="0" spid="264" grpId="3"/>
      <p:bldP build="whole" bldLvl="1" animBg="1" rev="0" advAuto="0" spid="276" grpId="14"/>
      <p:bldP build="whole" bldLvl="1" animBg="1" rev="0" advAuto="0" spid="269" grpId="19"/>
      <p:bldP build="whole" bldLvl="1" animBg="1" rev="0" advAuto="0" spid="271" grpId="9"/>
      <p:bldP build="whole" bldLvl="1" animBg="1" rev="0" advAuto="0" spid="272" grpId="10"/>
      <p:bldP build="whole" bldLvl="1" animBg="1" rev="0" advAuto="0" spid="273" grpId="24"/>
      <p:bldP build="whole" bldLvl="1" animBg="1" rev="0" advAuto="0" spid="266" grpId="8"/>
      <p:bldP build="whole" bldLvl="1" animBg="1" rev="0" advAuto="0" spid="275" grpId="12"/>
      <p:bldP build="whole" bldLvl="1" animBg="1" rev="0" advAuto="0" spid="265" grpId="5"/>
      <p:bldP build="whole" bldLvl="1" animBg="1" rev="0" advAuto="0" spid="264" grpId="15"/>
    </p:bldLst>
  </p:timing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Editorial">
  <a:themeElements>
    <a:clrScheme name="Editorial">
      <a:dk1>
        <a:srgbClr val="324863"/>
      </a:dk1>
      <a:lt1>
        <a:srgbClr val="634D31"/>
      </a:lt1>
      <a:dk2>
        <a:srgbClr val="615F5C"/>
      </a:dk2>
      <a:lt2>
        <a:srgbClr val="D6D3CB"/>
      </a:lt2>
      <a:accent1>
        <a:srgbClr val="4D76A4"/>
      </a:accent1>
      <a:accent2>
        <a:srgbClr val="729460"/>
      </a:accent2>
      <a:accent3>
        <a:srgbClr val="D6AD40"/>
      </a:accent3>
      <a:accent4>
        <a:srgbClr val="DC7D39"/>
      </a:accent4>
      <a:accent5>
        <a:srgbClr val="C36061"/>
      </a:accent5>
      <a:accent6>
        <a:srgbClr val="7E649B"/>
      </a:accent6>
      <a:hlink>
        <a:srgbClr val="0000FF"/>
      </a:hlink>
      <a:folHlink>
        <a:srgbClr val="FF00FF"/>
      </a:folHlink>
    </a:clrScheme>
    <a:fontScheme name="Editorial">
      <a:majorFont>
        <a:latin typeface="Didot"/>
        <a:ea typeface="Didot"/>
        <a:cs typeface="Didot"/>
      </a:majorFont>
      <a:minorFont>
        <a:latin typeface="Palatino"/>
        <a:ea typeface="Palatino"/>
        <a:cs typeface="Palatino"/>
      </a:minorFont>
    </a:fontScheme>
    <a:fmtScheme name="Edito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>
              <a:hueOff val="109194"/>
              <a:satOff val="-4874"/>
              <a:lumOff val="129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324863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Editorial">
  <a:themeElements>
    <a:clrScheme name="Editorial">
      <a:dk1>
        <a:srgbClr val="000000"/>
      </a:dk1>
      <a:lt1>
        <a:srgbClr val="FFFFFF"/>
      </a:lt1>
      <a:dk2>
        <a:srgbClr val="615F5C"/>
      </a:dk2>
      <a:lt2>
        <a:srgbClr val="D6D3CB"/>
      </a:lt2>
      <a:accent1>
        <a:srgbClr val="4D76A4"/>
      </a:accent1>
      <a:accent2>
        <a:srgbClr val="729460"/>
      </a:accent2>
      <a:accent3>
        <a:srgbClr val="D6AD40"/>
      </a:accent3>
      <a:accent4>
        <a:srgbClr val="DC7D39"/>
      </a:accent4>
      <a:accent5>
        <a:srgbClr val="C36061"/>
      </a:accent5>
      <a:accent6>
        <a:srgbClr val="7E649B"/>
      </a:accent6>
      <a:hlink>
        <a:srgbClr val="0000FF"/>
      </a:hlink>
      <a:folHlink>
        <a:srgbClr val="FF00FF"/>
      </a:folHlink>
    </a:clrScheme>
    <a:fontScheme name="Editorial">
      <a:majorFont>
        <a:latin typeface="Didot"/>
        <a:ea typeface="Didot"/>
        <a:cs typeface="Didot"/>
      </a:majorFont>
      <a:minorFont>
        <a:latin typeface="Palatino"/>
        <a:ea typeface="Palatino"/>
        <a:cs typeface="Palatino"/>
      </a:minorFont>
    </a:fontScheme>
    <a:fmtScheme name="Edito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>
              <a:hueOff val="109194"/>
              <a:satOff val="-4874"/>
              <a:lumOff val="129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324863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